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3" r:id="rId6"/>
    <p:sldMasterId id="2147483670" r:id="rId7"/>
    <p:sldMasterId id="2147483686" r:id="rId8"/>
  </p:sldMasterIdLst>
  <p:notesMasterIdLst>
    <p:notesMasterId r:id="rId44"/>
  </p:notesMasterIdLst>
  <p:handoutMasterIdLst>
    <p:handoutMasterId r:id="rId45"/>
  </p:handoutMasterIdLst>
  <p:sldIdLst>
    <p:sldId id="401" r:id="rId9"/>
    <p:sldId id="403" r:id="rId10"/>
    <p:sldId id="402" r:id="rId11"/>
    <p:sldId id="407" r:id="rId12"/>
    <p:sldId id="405" r:id="rId13"/>
    <p:sldId id="417" r:id="rId14"/>
    <p:sldId id="404" r:id="rId15"/>
    <p:sldId id="413" r:id="rId16"/>
    <p:sldId id="411" r:id="rId17"/>
    <p:sldId id="415" r:id="rId18"/>
    <p:sldId id="414" r:id="rId19"/>
    <p:sldId id="406" r:id="rId20"/>
    <p:sldId id="418" r:id="rId21"/>
    <p:sldId id="388" r:id="rId22"/>
    <p:sldId id="1071" r:id="rId23"/>
    <p:sldId id="347" r:id="rId24"/>
    <p:sldId id="366" r:id="rId25"/>
    <p:sldId id="439" r:id="rId26"/>
    <p:sldId id="390" r:id="rId27"/>
    <p:sldId id="364" r:id="rId28"/>
    <p:sldId id="362" r:id="rId29"/>
    <p:sldId id="1072" r:id="rId30"/>
    <p:sldId id="1070" r:id="rId31"/>
    <p:sldId id="365" r:id="rId32"/>
    <p:sldId id="351" r:id="rId33"/>
    <p:sldId id="1075" r:id="rId34"/>
    <p:sldId id="332" r:id="rId35"/>
    <p:sldId id="285" r:id="rId36"/>
    <p:sldId id="277" r:id="rId37"/>
    <p:sldId id="293" r:id="rId38"/>
    <p:sldId id="279" r:id="rId39"/>
    <p:sldId id="294" r:id="rId40"/>
    <p:sldId id="295" r:id="rId41"/>
    <p:sldId id="260" r:id="rId42"/>
    <p:sldId id="409" r:id="rId43"/>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51" userDrawn="1">
          <p15:clr>
            <a:srgbClr val="A4A3A4"/>
          </p15:clr>
        </p15:guide>
        <p15:guide id="4" pos="7529" userDrawn="1">
          <p15:clr>
            <a:srgbClr val="A4A3A4"/>
          </p15:clr>
        </p15:guide>
        <p15:guide id="5" orient="horz" userDrawn="1">
          <p15:clr>
            <a:srgbClr val="A4A3A4"/>
          </p15:clr>
        </p15:guide>
        <p15:guide id="6" pos="665"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aney_UKRN Emily" initials="KE" lastIdx="3" clrIdx="0">
    <p:extLst>
      <p:ext uri="{19B8F6BF-5375-455C-9EA6-DF929625EA0E}">
        <p15:presenceInfo xmlns:p15="http://schemas.microsoft.com/office/powerpoint/2012/main" userId="S-1-5-21-57989841-1078081533-682003330-93422" providerId="AD"/>
      </p:ext>
    </p:extLst>
  </p:cmAuthor>
  <p:cmAuthor id="2" name="Kate Mitchenall_UKRN" initials="KM" lastIdx="2" clrIdx="1">
    <p:extLst>
      <p:ext uri="{19B8F6BF-5375-455C-9EA6-DF929625EA0E}">
        <p15:presenceInfo xmlns:p15="http://schemas.microsoft.com/office/powerpoint/2012/main" userId="S::kate.mitchenall_ukrn@caa.co.uk::94cd3341-99c9-4943-80f2-7ac6122e2e4d" providerId="AD"/>
      </p:ext>
    </p:extLst>
  </p:cmAuthor>
  <p:cmAuthor id="3" name="Barbara Hughes" initials="BH" lastIdx="6" clrIdx="2">
    <p:extLst>
      <p:ext uri="{19B8F6BF-5375-455C-9EA6-DF929625EA0E}">
        <p15:presenceInfo xmlns:p15="http://schemas.microsoft.com/office/powerpoint/2012/main" userId="S::Barbara.Hughes_UKRN@caa.co.uk::658db757-8046-40f7-be62-03c4f1478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9"/>
    <a:srgbClr val="003399"/>
    <a:srgbClr val="D1E6FF"/>
    <a:srgbClr val="000000"/>
    <a:srgbClr val="0070C0"/>
    <a:srgbClr val="416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935B7-0429-4B54-B4F0-A246CAFF6FC2}" v="18" dt="2021-07-21T10:35:48.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60"/>
      </p:cViewPr>
      <p:guideLst>
        <p:guide orient="horz" pos="2160"/>
        <p:guide pos="3840"/>
        <p:guide pos="151"/>
        <p:guide pos="7529"/>
        <p:guide orient="horz"/>
        <p:guide pos="665"/>
      </p:guideLst>
    </p:cSldViewPr>
  </p:slideViewPr>
  <p:notesTextViewPr>
    <p:cViewPr>
      <p:scale>
        <a:sx n="1" d="1"/>
        <a:sy n="1" d="1"/>
      </p:scale>
      <p:origin x="0" y="0"/>
    </p:cViewPr>
  </p:notesTextViewPr>
  <p:notesViewPr>
    <p:cSldViewPr snapToGrid="0">
      <p:cViewPr>
        <p:scale>
          <a:sx n="1" d="2"/>
          <a:sy n="1" d="2"/>
        </p:scale>
        <p:origin x="0" y="0"/>
      </p:cViewPr>
      <p:guideLst>
        <p:guide orient="horz" pos="3132"/>
        <p:guide pos="214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https://thefca-my.sharepoint.com/personal/andrew_fernando_fca_org_uk/Documents/financial%20resilience%20workbook.xlsx" TargetMode="External"/><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oleObject" Target="https://thefca-my.sharepoint.com/personal/andrew_fernando_fca_org_uk/Documents/financial%20resilience%20workbook.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oleObject" Target="https://thefca-my.sharepoint.com/personal/andrew_fernando_fca_org_uk/Documents/financial%20resilience%20workbook.xlsx"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oleObject" Target="https://thefca-my.sharepoint.com/personal/andrew_fernando_fca_org_uk/Documents/financial%20resilience%20workbook.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701B45"/>
              </a:solidFill>
              <a:ln w="19050">
                <a:solidFill>
                  <a:schemeClr val="lt1"/>
                </a:solidFill>
              </a:ln>
              <a:effectLst/>
            </c:spPr>
            <c:extLst>
              <c:ext xmlns:c16="http://schemas.microsoft.com/office/drawing/2014/chart" uri="{C3380CC4-5D6E-409C-BE32-E72D297353CC}">
                <c16:uniqueId val="{00000001-38A2-48AB-97D1-56989A38A1C3}"/>
              </c:ext>
            </c:extLst>
          </c:dPt>
          <c:dPt>
            <c:idx val="1"/>
            <c:bubble3D val="0"/>
            <c:spPr>
              <a:noFill/>
              <a:ln w="19050">
                <a:noFill/>
              </a:ln>
              <a:effectLst/>
            </c:spPr>
            <c:extLst>
              <c:ext xmlns:c16="http://schemas.microsoft.com/office/drawing/2014/chart" uri="{C3380CC4-5D6E-409C-BE32-E72D297353CC}">
                <c16:uniqueId val="{00000003-38A2-48AB-97D1-56989A38A1C3}"/>
              </c:ext>
            </c:extLst>
          </c:dPt>
          <c:cat>
            <c:strRef>
              <c:f>(Sheet1!$A$16,Sheet1!$A$21)</c:f>
              <c:strCache>
                <c:ptCount val="2"/>
                <c:pt idx="0">
                  <c:v>Health</c:v>
                </c:pt>
                <c:pt idx="1">
                  <c:v>NOT Health</c:v>
                </c:pt>
              </c:strCache>
            </c:strRef>
          </c:cat>
          <c:val>
            <c:numRef>
              <c:f>(Sheet1!$B$16,Sheet1!$B$21)</c:f>
              <c:numCache>
                <c:formatCode>0%</c:formatCode>
                <c:ptCount val="2"/>
                <c:pt idx="0">
                  <c:v>0.06</c:v>
                </c:pt>
                <c:pt idx="1">
                  <c:v>0.94</c:v>
                </c:pt>
              </c:numCache>
            </c:numRef>
          </c:val>
          <c:extLst>
            <c:ext xmlns:c16="http://schemas.microsoft.com/office/drawing/2014/chart" uri="{C3380CC4-5D6E-409C-BE32-E72D297353CC}">
              <c16:uniqueId val="{00000004-38A2-48AB-97D1-56989A38A1C3}"/>
            </c:ext>
          </c:extLst>
        </c:ser>
        <c:ser>
          <c:idx val="1"/>
          <c:order val="1"/>
          <c:dPt>
            <c:idx val="0"/>
            <c:bubble3D val="0"/>
            <c:spPr>
              <a:solidFill>
                <a:srgbClr val="701B45">
                  <a:alpha val="70000"/>
                </a:srgbClr>
              </a:solidFill>
              <a:ln w="19050">
                <a:solidFill>
                  <a:schemeClr val="lt1"/>
                </a:solidFill>
              </a:ln>
              <a:effectLst/>
            </c:spPr>
            <c:extLst>
              <c:ext xmlns:c16="http://schemas.microsoft.com/office/drawing/2014/chart" uri="{C3380CC4-5D6E-409C-BE32-E72D297353CC}">
                <c16:uniqueId val="{00000006-38A2-48AB-97D1-56989A38A1C3}"/>
              </c:ext>
            </c:extLst>
          </c:dPt>
          <c:dPt>
            <c:idx val="1"/>
            <c:bubble3D val="0"/>
            <c:spPr>
              <a:noFill/>
              <a:ln w="19050">
                <a:noFill/>
              </a:ln>
              <a:effectLst/>
            </c:spPr>
            <c:extLst>
              <c:ext xmlns:c16="http://schemas.microsoft.com/office/drawing/2014/chart" uri="{C3380CC4-5D6E-409C-BE32-E72D297353CC}">
                <c16:uniqueId val="{00000008-38A2-48AB-97D1-56989A38A1C3}"/>
              </c:ext>
            </c:extLst>
          </c:dPt>
          <c:cat>
            <c:strRef>
              <c:f>(Sheet1!$A$16,Sheet1!$A$21)</c:f>
              <c:strCache>
                <c:ptCount val="2"/>
                <c:pt idx="0">
                  <c:v>Health</c:v>
                </c:pt>
                <c:pt idx="1">
                  <c:v>NOT Health</c:v>
                </c:pt>
              </c:strCache>
            </c:strRef>
          </c:cat>
          <c:val>
            <c:numRef>
              <c:f>(Sheet1!$C$16,Sheet1!$C$21)</c:f>
              <c:numCache>
                <c:formatCode>0%</c:formatCode>
                <c:ptCount val="2"/>
                <c:pt idx="0">
                  <c:v>0.08</c:v>
                </c:pt>
                <c:pt idx="1">
                  <c:v>0.92</c:v>
                </c:pt>
              </c:numCache>
            </c:numRef>
          </c:val>
          <c:extLst>
            <c:ext xmlns:c16="http://schemas.microsoft.com/office/drawing/2014/chart" uri="{C3380CC4-5D6E-409C-BE32-E72D297353CC}">
              <c16:uniqueId val="{00000009-38A2-48AB-97D1-56989A38A1C3}"/>
            </c:ext>
          </c:extLst>
        </c:ser>
        <c:ser>
          <c:idx val="2"/>
          <c:order val="2"/>
          <c:dPt>
            <c:idx val="0"/>
            <c:bubble3D val="0"/>
            <c:spPr>
              <a:solidFill>
                <a:srgbClr val="701B45">
                  <a:alpha val="50000"/>
                </a:srgbClr>
              </a:solidFill>
              <a:ln w="19050">
                <a:solidFill>
                  <a:schemeClr val="lt1"/>
                </a:solidFill>
              </a:ln>
              <a:effectLst/>
            </c:spPr>
            <c:extLst>
              <c:ext xmlns:c16="http://schemas.microsoft.com/office/drawing/2014/chart" uri="{C3380CC4-5D6E-409C-BE32-E72D297353CC}">
                <c16:uniqueId val="{0000000B-38A2-48AB-97D1-56989A38A1C3}"/>
              </c:ext>
            </c:extLst>
          </c:dPt>
          <c:dPt>
            <c:idx val="1"/>
            <c:bubble3D val="0"/>
            <c:spPr>
              <a:noFill/>
              <a:ln w="19050">
                <a:noFill/>
              </a:ln>
              <a:effectLst/>
            </c:spPr>
            <c:extLst>
              <c:ext xmlns:c16="http://schemas.microsoft.com/office/drawing/2014/chart" uri="{C3380CC4-5D6E-409C-BE32-E72D297353CC}">
                <c16:uniqueId val="{0000000D-38A2-48AB-97D1-56989A38A1C3}"/>
              </c:ext>
            </c:extLst>
          </c:dPt>
          <c:cat>
            <c:strRef>
              <c:f>(Sheet1!$A$16,Sheet1!$A$21)</c:f>
              <c:strCache>
                <c:ptCount val="2"/>
                <c:pt idx="0">
                  <c:v>Health</c:v>
                </c:pt>
                <c:pt idx="1">
                  <c:v>NOT Health</c:v>
                </c:pt>
              </c:strCache>
            </c:strRef>
          </c:cat>
          <c:val>
            <c:numRef>
              <c:f>(Sheet1!$D$16,Sheet1!$D$21)</c:f>
              <c:numCache>
                <c:formatCode>0%</c:formatCode>
                <c:ptCount val="2"/>
                <c:pt idx="0">
                  <c:v>0.11</c:v>
                </c:pt>
                <c:pt idx="1">
                  <c:v>0.89</c:v>
                </c:pt>
              </c:numCache>
            </c:numRef>
          </c:val>
          <c:extLst>
            <c:ext xmlns:c16="http://schemas.microsoft.com/office/drawing/2014/chart" uri="{C3380CC4-5D6E-409C-BE32-E72D297353CC}">
              <c16:uniqueId val="{0000000E-38A2-48AB-97D1-56989A38A1C3}"/>
            </c:ext>
          </c:extLst>
        </c:ser>
        <c:ser>
          <c:idx val="3"/>
          <c:order val="3"/>
          <c:spPr>
            <a:solidFill>
              <a:schemeClr val="bg1"/>
            </a:solidFill>
          </c:spPr>
          <c:dPt>
            <c:idx val="0"/>
            <c:bubble3D val="0"/>
            <c:spPr>
              <a:solidFill>
                <a:srgbClr val="701B45">
                  <a:alpha val="25000"/>
                </a:srgbClr>
              </a:solidFill>
              <a:ln w="19050">
                <a:solidFill>
                  <a:schemeClr val="lt1"/>
                </a:solidFill>
              </a:ln>
              <a:effectLst/>
            </c:spPr>
            <c:extLst>
              <c:ext xmlns:c16="http://schemas.microsoft.com/office/drawing/2014/chart" uri="{C3380CC4-5D6E-409C-BE32-E72D297353CC}">
                <c16:uniqueId val="{00000010-38A2-48AB-97D1-56989A38A1C3}"/>
              </c:ext>
            </c:extLst>
          </c:dPt>
          <c:dPt>
            <c:idx val="1"/>
            <c:bubble3D val="0"/>
            <c:spPr>
              <a:noFill/>
              <a:ln w="19050">
                <a:noFill/>
              </a:ln>
              <a:effectLst/>
            </c:spPr>
            <c:extLst>
              <c:ext xmlns:c16="http://schemas.microsoft.com/office/drawing/2014/chart" uri="{C3380CC4-5D6E-409C-BE32-E72D297353CC}">
                <c16:uniqueId val="{00000012-38A2-48AB-97D1-56989A38A1C3}"/>
              </c:ext>
            </c:extLst>
          </c:dPt>
          <c:cat>
            <c:strRef>
              <c:f>(Sheet1!$A$16,Sheet1!$A$21)</c:f>
              <c:strCache>
                <c:ptCount val="2"/>
                <c:pt idx="0">
                  <c:v>Health</c:v>
                </c:pt>
                <c:pt idx="1">
                  <c:v>NOT Health</c:v>
                </c:pt>
              </c:strCache>
            </c:strRef>
          </c:cat>
          <c:val>
            <c:numRef>
              <c:f>(Sheet1!$E$16,Sheet1!$E$21)</c:f>
              <c:numCache>
                <c:formatCode>0%</c:formatCode>
                <c:ptCount val="2"/>
                <c:pt idx="0">
                  <c:v>0.21</c:v>
                </c:pt>
                <c:pt idx="1">
                  <c:v>0.79</c:v>
                </c:pt>
              </c:numCache>
            </c:numRef>
          </c:val>
          <c:extLst>
            <c:ext xmlns:c16="http://schemas.microsoft.com/office/drawing/2014/chart" uri="{C3380CC4-5D6E-409C-BE32-E72D297353CC}">
              <c16:uniqueId val="{00000013-38A2-48AB-97D1-56989A38A1C3}"/>
            </c:ext>
          </c:extLst>
        </c:ser>
        <c:dLbls>
          <c:showLegendKey val="0"/>
          <c:showVal val="0"/>
          <c:showCatName val="0"/>
          <c:showSerName val="0"/>
          <c:showPercent val="0"/>
          <c:showBubbleSize val="0"/>
          <c:showLeaderLines val="0"/>
        </c:dLbls>
        <c:firstSliceAng val="0"/>
        <c:holeSize val="2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57523561745494"/>
          <c:y val="0.12005761765364356"/>
          <c:w val="0.43808554334412902"/>
          <c:h val="0.60286483084318609"/>
        </c:manualLayout>
      </c:layout>
      <c:barChart>
        <c:barDir val="bar"/>
        <c:grouping val="clustered"/>
        <c:varyColors val="0"/>
        <c:ser>
          <c:idx val="0"/>
          <c:order val="0"/>
          <c:tx>
            <c:strRef>
              <c:f>Sheet26!$H$1</c:f>
              <c:strCache>
                <c:ptCount val="1"/>
                <c:pt idx="0">
                  <c:v>All UK adults that have fallen behind on or missed utility bills for 1 or more months in the last 6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Sheet26!$H$2:$H$7</c:f>
              <c:strCache>
                <c:ptCount val="6"/>
                <c:pt idx="0">
                  <c:v>Electricity</c:v>
                </c:pt>
                <c:pt idx="1">
                  <c:v>Water</c:v>
                </c:pt>
                <c:pt idx="2">
                  <c:v>Gas</c:v>
                </c:pt>
                <c:pt idx="3">
                  <c:v>Internet/TV</c:v>
                </c:pt>
                <c:pt idx="4">
                  <c:v>Phone</c:v>
                </c:pt>
                <c:pt idx="5">
                  <c:v>Can't remember what bill</c:v>
                </c:pt>
              </c:strCache>
            </c:strRef>
          </c:cat>
          <c:val>
            <c:numRef>
              <c:f>Sheet26!$I$2:$I$7</c:f>
              <c:numCache>
                <c:formatCode>0%</c:formatCode>
                <c:ptCount val="6"/>
                <c:pt idx="0">
                  <c:v>0.54</c:v>
                </c:pt>
                <c:pt idx="1">
                  <c:v>0.5</c:v>
                </c:pt>
                <c:pt idx="2">
                  <c:v>0.46</c:v>
                </c:pt>
                <c:pt idx="3">
                  <c:v>0.33</c:v>
                </c:pt>
                <c:pt idx="4">
                  <c:v>0.31</c:v>
                </c:pt>
                <c:pt idx="5">
                  <c:v>0.03</c:v>
                </c:pt>
              </c:numCache>
            </c:numRef>
          </c:val>
          <c:extLst>
            <c:ext xmlns:c16="http://schemas.microsoft.com/office/drawing/2014/chart" uri="{C3380CC4-5D6E-409C-BE32-E72D297353CC}">
              <c16:uniqueId val="{00000000-D620-4B07-9A3E-624DE2F13EFC}"/>
            </c:ext>
          </c:extLst>
        </c:ser>
        <c:dLbls>
          <c:showLegendKey val="0"/>
          <c:showVal val="0"/>
          <c:showCatName val="0"/>
          <c:showSerName val="0"/>
          <c:showPercent val="0"/>
          <c:showBubbleSize val="0"/>
        </c:dLbls>
        <c:gapWidth val="100"/>
        <c:axId val="790233616"/>
        <c:axId val="790229024"/>
      </c:barChart>
      <c:catAx>
        <c:axId val="790233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GB" sz="8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790229024"/>
        <c:crosses val="autoZero"/>
        <c:auto val="1"/>
        <c:lblAlgn val="ctr"/>
        <c:lblOffset val="100"/>
        <c:noMultiLvlLbl val="0"/>
      </c:catAx>
      <c:valAx>
        <c:axId val="790229024"/>
        <c:scaling>
          <c:orientation val="minMax"/>
        </c:scaling>
        <c:delete val="1"/>
        <c:axPos val="t"/>
        <c:numFmt formatCode="0%" sourceLinked="1"/>
        <c:majorTickMark val="none"/>
        <c:minorTickMark val="none"/>
        <c:tickLblPos val="nextTo"/>
        <c:crossAx val="790233616"/>
        <c:crosses val="autoZero"/>
        <c:crossBetween val="between"/>
      </c:valAx>
      <c:spPr>
        <a:noFill/>
        <a:ln>
          <a:noFill/>
        </a:ln>
        <a:effectLst/>
      </c:spPr>
    </c:plotArea>
    <c:legend>
      <c:legendPos val="b"/>
      <c:layout>
        <c:manualLayout>
          <c:xMode val="edge"/>
          <c:yMode val="edge"/>
          <c:x val="0.14294878689388446"/>
          <c:y val="0.76069646490533538"/>
          <c:w val="0.65348371440917918"/>
          <c:h val="0.161872292902437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spPr>
            <a:solidFill>
              <a:srgbClr val="008542"/>
            </a:solidFill>
            <a:ln w="38100">
              <a:solidFill>
                <a:schemeClr val="bg1"/>
              </a:solidFill>
            </a:ln>
          </c:spPr>
          <c:explosion val="2"/>
          <c:dPt>
            <c:idx val="0"/>
            <c:bubble3D val="0"/>
            <c:spPr>
              <a:solidFill>
                <a:srgbClr val="008542"/>
              </a:solidFill>
              <a:ln w="38100">
                <a:solidFill>
                  <a:schemeClr val="bg1"/>
                </a:solidFill>
              </a:ln>
              <a:effectLst/>
            </c:spPr>
            <c:extLst>
              <c:ext xmlns:c16="http://schemas.microsoft.com/office/drawing/2014/chart" uri="{C3380CC4-5D6E-409C-BE32-E72D297353CC}">
                <c16:uniqueId val="{00000001-AC76-4310-AB9E-1DFE01016540}"/>
              </c:ext>
            </c:extLst>
          </c:dPt>
          <c:dPt>
            <c:idx val="1"/>
            <c:bubble3D val="0"/>
            <c:spPr>
              <a:solidFill>
                <a:srgbClr val="008542"/>
              </a:solidFill>
              <a:ln w="38100">
                <a:solidFill>
                  <a:schemeClr val="bg1"/>
                </a:solidFill>
              </a:ln>
              <a:effectLst/>
            </c:spPr>
            <c:extLst>
              <c:ext xmlns:c16="http://schemas.microsoft.com/office/drawing/2014/chart" uri="{C3380CC4-5D6E-409C-BE32-E72D297353CC}">
                <c16:uniqueId val="{00000003-AC76-4310-AB9E-1DFE01016540}"/>
              </c:ext>
            </c:extLst>
          </c:dPt>
          <c:dPt>
            <c:idx val="2"/>
            <c:bubble3D val="0"/>
            <c:spPr>
              <a:solidFill>
                <a:srgbClr val="008542"/>
              </a:solidFill>
              <a:ln w="38100">
                <a:solidFill>
                  <a:schemeClr val="bg1"/>
                </a:solidFill>
              </a:ln>
              <a:effectLst/>
            </c:spPr>
            <c:extLst>
              <c:ext xmlns:c16="http://schemas.microsoft.com/office/drawing/2014/chart" uri="{C3380CC4-5D6E-409C-BE32-E72D297353CC}">
                <c16:uniqueId val="{00000005-AC76-4310-AB9E-1DFE01016540}"/>
              </c:ext>
            </c:extLst>
          </c:dPt>
          <c:dPt>
            <c:idx val="3"/>
            <c:bubble3D val="0"/>
            <c:spPr>
              <a:solidFill>
                <a:srgbClr val="008542"/>
              </a:solidFill>
              <a:ln w="38100">
                <a:solidFill>
                  <a:schemeClr val="bg1"/>
                </a:solidFill>
              </a:ln>
              <a:effectLst/>
            </c:spPr>
            <c:extLst>
              <c:ext xmlns:c16="http://schemas.microsoft.com/office/drawing/2014/chart" uri="{C3380CC4-5D6E-409C-BE32-E72D297353CC}">
                <c16:uniqueId val="{00000007-AC76-4310-AB9E-1DFE01016540}"/>
              </c:ext>
            </c:extLst>
          </c:dPt>
          <c:dPt>
            <c:idx val="4"/>
            <c:bubble3D val="0"/>
            <c:spPr>
              <a:solidFill>
                <a:srgbClr val="008542"/>
              </a:solidFill>
              <a:ln w="38100">
                <a:solidFill>
                  <a:schemeClr val="bg1"/>
                </a:solidFill>
              </a:ln>
              <a:effectLst/>
            </c:spPr>
            <c:extLst>
              <c:ext xmlns:c16="http://schemas.microsoft.com/office/drawing/2014/chart" uri="{C3380CC4-5D6E-409C-BE32-E72D297353CC}">
                <c16:uniqueId val="{00000009-AC76-4310-AB9E-1DFE01016540}"/>
              </c:ext>
            </c:extLst>
          </c:dPt>
          <c:dPt>
            <c:idx val="5"/>
            <c:bubble3D val="0"/>
            <c:spPr>
              <a:solidFill>
                <a:srgbClr val="008542"/>
              </a:solidFill>
              <a:ln w="38100">
                <a:solidFill>
                  <a:schemeClr val="bg1"/>
                </a:solidFill>
              </a:ln>
              <a:effectLst/>
            </c:spPr>
            <c:extLst>
              <c:ext xmlns:c16="http://schemas.microsoft.com/office/drawing/2014/chart" uri="{C3380CC4-5D6E-409C-BE32-E72D297353CC}">
                <c16:uniqueId val="{0000000B-AC76-4310-AB9E-1DFE01016540}"/>
              </c:ext>
            </c:extLst>
          </c:dPt>
          <c:dPt>
            <c:idx val="6"/>
            <c:bubble3D val="0"/>
            <c:spPr>
              <a:solidFill>
                <a:srgbClr val="008542"/>
              </a:solidFill>
              <a:ln w="38100">
                <a:solidFill>
                  <a:schemeClr val="bg1"/>
                </a:solidFill>
              </a:ln>
              <a:effectLst/>
            </c:spPr>
            <c:extLst>
              <c:ext xmlns:c16="http://schemas.microsoft.com/office/drawing/2014/chart" uri="{C3380CC4-5D6E-409C-BE32-E72D297353CC}">
                <c16:uniqueId val="{0000000D-AC76-4310-AB9E-1DFE01016540}"/>
              </c:ext>
            </c:extLst>
          </c:dPt>
          <c:dPt>
            <c:idx val="7"/>
            <c:bubble3D val="0"/>
            <c:spPr>
              <a:solidFill>
                <a:srgbClr val="008542"/>
              </a:solidFill>
              <a:ln w="38100">
                <a:solidFill>
                  <a:schemeClr val="bg1"/>
                </a:solidFill>
              </a:ln>
              <a:effectLst/>
            </c:spPr>
            <c:extLst>
              <c:ext xmlns:c16="http://schemas.microsoft.com/office/drawing/2014/chart" uri="{C3380CC4-5D6E-409C-BE32-E72D297353CC}">
                <c16:uniqueId val="{0000000F-AC76-4310-AB9E-1DFE01016540}"/>
              </c:ext>
            </c:extLst>
          </c:dPt>
          <c:dPt>
            <c:idx val="8"/>
            <c:bubble3D val="0"/>
            <c:spPr>
              <a:solidFill>
                <a:srgbClr val="008542"/>
              </a:solidFill>
              <a:ln w="38100">
                <a:solidFill>
                  <a:schemeClr val="bg1"/>
                </a:solidFill>
              </a:ln>
              <a:effectLst/>
            </c:spPr>
            <c:extLst>
              <c:ext xmlns:c16="http://schemas.microsoft.com/office/drawing/2014/chart" uri="{C3380CC4-5D6E-409C-BE32-E72D297353CC}">
                <c16:uniqueId val="{00000011-AC76-4310-AB9E-1DFE01016540}"/>
              </c:ext>
            </c:extLst>
          </c:dPt>
          <c:dPt>
            <c:idx val="9"/>
            <c:bubble3D val="0"/>
            <c:spPr>
              <a:solidFill>
                <a:srgbClr val="008542"/>
              </a:solidFill>
              <a:ln w="38100">
                <a:solidFill>
                  <a:schemeClr val="bg1"/>
                </a:solidFill>
              </a:ln>
              <a:effectLst/>
            </c:spPr>
            <c:extLst>
              <c:ext xmlns:c16="http://schemas.microsoft.com/office/drawing/2014/chart" uri="{C3380CC4-5D6E-409C-BE32-E72D297353CC}">
                <c16:uniqueId val="{00000013-AC76-4310-AB9E-1DFE01016540}"/>
              </c:ext>
            </c:extLst>
          </c:dPt>
          <c:val>
            <c:numRef>
              <c:f>Sheet2!$A$1:$A$10</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C76-4310-AB9E-1DFE0101654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701B45"/>
              </a:solidFill>
              <a:ln w="19050">
                <a:solidFill>
                  <a:schemeClr val="lt1"/>
                </a:solidFill>
              </a:ln>
              <a:effectLst/>
            </c:spPr>
            <c:extLst>
              <c:ext xmlns:c16="http://schemas.microsoft.com/office/drawing/2014/chart" uri="{C3380CC4-5D6E-409C-BE32-E72D297353CC}">
                <c16:uniqueId val="{00000001-4EFC-4B2D-9E12-06E36EF57250}"/>
              </c:ext>
            </c:extLst>
          </c:dPt>
          <c:dPt>
            <c:idx val="1"/>
            <c:bubble3D val="0"/>
            <c:spPr>
              <a:noFill/>
              <a:ln w="19050">
                <a:noFill/>
              </a:ln>
              <a:effectLst/>
            </c:spPr>
            <c:extLst>
              <c:ext xmlns:c16="http://schemas.microsoft.com/office/drawing/2014/chart" uri="{C3380CC4-5D6E-409C-BE32-E72D297353CC}">
                <c16:uniqueId val="{00000003-4EFC-4B2D-9E12-06E36EF57250}"/>
              </c:ext>
            </c:extLst>
          </c:dPt>
          <c:cat>
            <c:strRef>
              <c:f>(Sheet1!$A$14,Sheet1!$A$19)</c:f>
              <c:strCache>
                <c:ptCount val="2"/>
                <c:pt idx="0">
                  <c:v>Life event</c:v>
                </c:pt>
                <c:pt idx="1">
                  <c:v>NOT Life event</c:v>
                </c:pt>
              </c:strCache>
            </c:strRef>
          </c:cat>
          <c:val>
            <c:numRef>
              <c:f>(Sheet1!$B$14,Sheet1!$B$19)</c:f>
              <c:numCache>
                <c:formatCode>0%</c:formatCode>
                <c:ptCount val="2"/>
                <c:pt idx="0">
                  <c:v>0.2</c:v>
                </c:pt>
                <c:pt idx="1">
                  <c:v>0.8</c:v>
                </c:pt>
              </c:numCache>
            </c:numRef>
          </c:val>
          <c:extLst>
            <c:ext xmlns:c16="http://schemas.microsoft.com/office/drawing/2014/chart" uri="{C3380CC4-5D6E-409C-BE32-E72D297353CC}">
              <c16:uniqueId val="{00000004-4EFC-4B2D-9E12-06E36EF57250}"/>
            </c:ext>
          </c:extLst>
        </c:ser>
        <c:ser>
          <c:idx val="1"/>
          <c:order val="1"/>
          <c:dPt>
            <c:idx val="0"/>
            <c:bubble3D val="0"/>
            <c:spPr>
              <a:solidFill>
                <a:srgbClr val="701B45">
                  <a:alpha val="70000"/>
                </a:srgbClr>
              </a:solidFill>
              <a:ln w="19050">
                <a:solidFill>
                  <a:schemeClr val="lt1"/>
                </a:solidFill>
              </a:ln>
              <a:effectLst/>
            </c:spPr>
            <c:extLst>
              <c:ext xmlns:c16="http://schemas.microsoft.com/office/drawing/2014/chart" uri="{C3380CC4-5D6E-409C-BE32-E72D297353CC}">
                <c16:uniqueId val="{00000006-4EFC-4B2D-9E12-06E36EF57250}"/>
              </c:ext>
            </c:extLst>
          </c:dPt>
          <c:dPt>
            <c:idx val="1"/>
            <c:bubble3D val="0"/>
            <c:spPr>
              <a:noFill/>
              <a:ln w="19050">
                <a:noFill/>
              </a:ln>
              <a:effectLst/>
            </c:spPr>
            <c:extLst>
              <c:ext xmlns:c16="http://schemas.microsoft.com/office/drawing/2014/chart" uri="{C3380CC4-5D6E-409C-BE32-E72D297353CC}">
                <c16:uniqueId val="{00000008-4EFC-4B2D-9E12-06E36EF57250}"/>
              </c:ext>
            </c:extLst>
          </c:dPt>
          <c:cat>
            <c:strRef>
              <c:f>(Sheet1!$A$14,Sheet1!$A$19)</c:f>
              <c:strCache>
                <c:ptCount val="2"/>
                <c:pt idx="0">
                  <c:v>Life event</c:v>
                </c:pt>
                <c:pt idx="1">
                  <c:v>NOT Life event</c:v>
                </c:pt>
              </c:strCache>
            </c:strRef>
          </c:cat>
          <c:val>
            <c:numRef>
              <c:f>(Sheet1!$C$14,Sheet1!$C$19)</c:f>
              <c:numCache>
                <c:formatCode>0%</c:formatCode>
                <c:ptCount val="2"/>
                <c:pt idx="0">
                  <c:v>0.15</c:v>
                </c:pt>
                <c:pt idx="1">
                  <c:v>0.85</c:v>
                </c:pt>
              </c:numCache>
            </c:numRef>
          </c:val>
          <c:extLst>
            <c:ext xmlns:c16="http://schemas.microsoft.com/office/drawing/2014/chart" uri="{C3380CC4-5D6E-409C-BE32-E72D297353CC}">
              <c16:uniqueId val="{00000009-4EFC-4B2D-9E12-06E36EF57250}"/>
            </c:ext>
          </c:extLst>
        </c:ser>
        <c:ser>
          <c:idx val="2"/>
          <c:order val="2"/>
          <c:dPt>
            <c:idx val="0"/>
            <c:bubble3D val="0"/>
            <c:spPr>
              <a:solidFill>
                <a:srgbClr val="701B45">
                  <a:alpha val="50000"/>
                </a:srgbClr>
              </a:solidFill>
              <a:ln w="19050">
                <a:solidFill>
                  <a:schemeClr val="lt1"/>
                </a:solidFill>
              </a:ln>
              <a:effectLst/>
            </c:spPr>
            <c:extLst>
              <c:ext xmlns:c16="http://schemas.microsoft.com/office/drawing/2014/chart" uri="{C3380CC4-5D6E-409C-BE32-E72D297353CC}">
                <c16:uniqueId val="{0000000B-4EFC-4B2D-9E12-06E36EF57250}"/>
              </c:ext>
            </c:extLst>
          </c:dPt>
          <c:dPt>
            <c:idx val="1"/>
            <c:bubble3D val="0"/>
            <c:spPr>
              <a:noFill/>
              <a:ln w="19050">
                <a:noFill/>
              </a:ln>
              <a:effectLst/>
            </c:spPr>
            <c:extLst>
              <c:ext xmlns:c16="http://schemas.microsoft.com/office/drawing/2014/chart" uri="{C3380CC4-5D6E-409C-BE32-E72D297353CC}">
                <c16:uniqueId val="{0000000D-4EFC-4B2D-9E12-06E36EF57250}"/>
              </c:ext>
            </c:extLst>
          </c:dPt>
          <c:cat>
            <c:strRef>
              <c:f>(Sheet1!$A$14,Sheet1!$A$19)</c:f>
              <c:strCache>
                <c:ptCount val="2"/>
                <c:pt idx="0">
                  <c:v>Life event</c:v>
                </c:pt>
                <c:pt idx="1">
                  <c:v>NOT Life event</c:v>
                </c:pt>
              </c:strCache>
            </c:strRef>
          </c:cat>
          <c:val>
            <c:numRef>
              <c:f>(Sheet1!$D$14,Sheet1!$D$19)</c:f>
              <c:numCache>
                <c:formatCode>0%</c:formatCode>
                <c:ptCount val="2"/>
                <c:pt idx="0">
                  <c:v>0.16</c:v>
                </c:pt>
                <c:pt idx="1">
                  <c:v>0.84</c:v>
                </c:pt>
              </c:numCache>
            </c:numRef>
          </c:val>
          <c:extLst>
            <c:ext xmlns:c16="http://schemas.microsoft.com/office/drawing/2014/chart" uri="{C3380CC4-5D6E-409C-BE32-E72D297353CC}">
              <c16:uniqueId val="{0000000E-4EFC-4B2D-9E12-06E36EF57250}"/>
            </c:ext>
          </c:extLst>
        </c:ser>
        <c:ser>
          <c:idx val="3"/>
          <c:order val="3"/>
          <c:spPr>
            <a:solidFill>
              <a:schemeClr val="bg1"/>
            </a:solidFill>
          </c:spPr>
          <c:dPt>
            <c:idx val="0"/>
            <c:bubble3D val="0"/>
            <c:spPr>
              <a:solidFill>
                <a:srgbClr val="701B45">
                  <a:alpha val="25000"/>
                </a:srgbClr>
              </a:solidFill>
              <a:ln w="19050">
                <a:solidFill>
                  <a:schemeClr val="lt1"/>
                </a:solidFill>
              </a:ln>
              <a:effectLst/>
            </c:spPr>
            <c:extLst>
              <c:ext xmlns:c16="http://schemas.microsoft.com/office/drawing/2014/chart" uri="{C3380CC4-5D6E-409C-BE32-E72D297353CC}">
                <c16:uniqueId val="{00000010-4EFC-4B2D-9E12-06E36EF57250}"/>
              </c:ext>
            </c:extLst>
          </c:dPt>
          <c:dPt>
            <c:idx val="1"/>
            <c:bubble3D val="0"/>
            <c:spPr>
              <a:noFill/>
              <a:ln w="19050">
                <a:noFill/>
              </a:ln>
              <a:effectLst/>
            </c:spPr>
            <c:extLst>
              <c:ext xmlns:c16="http://schemas.microsoft.com/office/drawing/2014/chart" uri="{C3380CC4-5D6E-409C-BE32-E72D297353CC}">
                <c16:uniqueId val="{00000012-4EFC-4B2D-9E12-06E36EF57250}"/>
              </c:ext>
            </c:extLst>
          </c:dPt>
          <c:cat>
            <c:strRef>
              <c:f>(Sheet1!$A$14,Sheet1!$A$19)</c:f>
              <c:strCache>
                <c:ptCount val="2"/>
                <c:pt idx="0">
                  <c:v>Life event</c:v>
                </c:pt>
                <c:pt idx="1">
                  <c:v>NOT Life event</c:v>
                </c:pt>
              </c:strCache>
            </c:strRef>
          </c:cat>
          <c:val>
            <c:numRef>
              <c:f>(Sheet1!$E$14,Sheet1!$E$19)</c:f>
              <c:numCache>
                <c:formatCode>0%</c:formatCode>
                <c:ptCount val="2"/>
                <c:pt idx="0">
                  <c:v>0.2</c:v>
                </c:pt>
                <c:pt idx="1">
                  <c:v>0.8</c:v>
                </c:pt>
              </c:numCache>
            </c:numRef>
          </c:val>
          <c:extLst>
            <c:ext xmlns:c16="http://schemas.microsoft.com/office/drawing/2014/chart" uri="{C3380CC4-5D6E-409C-BE32-E72D297353CC}">
              <c16:uniqueId val="{00000013-4EFC-4B2D-9E12-06E36EF57250}"/>
            </c:ext>
          </c:extLst>
        </c:ser>
        <c:dLbls>
          <c:showLegendKey val="0"/>
          <c:showVal val="0"/>
          <c:showCatName val="0"/>
          <c:showSerName val="0"/>
          <c:showPercent val="0"/>
          <c:showBubbleSize val="0"/>
          <c:showLeaderLines val="0"/>
        </c:dLbls>
        <c:firstSliceAng val="0"/>
        <c:holeSize val="2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701B45"/>
              </a:solidFill>
              <a:ln w="19050">
                <a:solidFill>
                  <a:schemeClr val="lt1"/>
                </a:solidFill>
              </a:ln>
              <a:effectLst/>
            </c:spPr>
            <c:extLst>
              <c:ext xmlns:c16="http://schemas.microsoft.com/office/drawing/2014/chart" uri="{C3380CC4-5D6E-409C-BE32-E72D297353CC}">
                <c16:uniqueId val="{00000001-3A41-427F-9FFE-43E055851BC3}"/>
              </c:ext>
            </c:extLst>
          </c:dPt>
          <c:dPt>
            <c:idx val="1"/>
            <c:bubble3D val="0"/>
            <c:spPr>
              <a:noFill/>
              <a:ln w="19050">
                <a:solidFill>
                  <a:schemeClr val="lt1"/>
                </a:solidFill>
              </a:ln>
              <a:effectLst/>
            </c:spPr>
            <c:extLst>
              <c:ext xmlns:c16="http://schemas.microsoft.com/office/drawing/2014/chart" uri="{C3380CC4-5D6E-409C-BE32-E72D297353CC}">
                <c16:uniqueId val="{00000003-3A41-427F-9FFE-43E055851BC3}"/>
              </c:ext>
            </c:extLst>
          </c:dPt>
          <c:cat>
            <c:strRef>
              <c:f>(Sheet1!$A$13,Sheet1!$A$18)</c:f>
              <c:strCache>
                <c:ptCount val="2"/>
                <c:pt idx="0">
                  <c:v>Resilience</c:v>
                </c:pt>
                <c:pt idx="1">
                  <c:v>NOT Resilience</c:v>
                </c:pt>
              </c:strCache>
            </c:strRef>
          </c:cat>
          <c:val>
            <c:numRef>
              <c:f>(Sheet1!$B$13,Sheet1!$B$18)</c:f>
              <c:numCache>
                <c:formatCode>0%</c:formatCode>
                <c:ptCount val="2"/>
                <c:pt idx="0">
                  <c:v>0.2</c:v>
                </c:pt>
                <c:pt idx="1">
                  <c:v>0.8</c:v>
                </c:pt>
              </c:numCache>
            </c:numRef>
          </c:val>
          <c:extLst>
            <c:ext xmlns:c16="http://schemas.microsoft.com/office/drawing/2014/chart" uri="{C3380CC4-5D6E-409C-BE32-E72D297353CC}">
              <c16:uniqueId val="{00000004-3A41-427F-9FFE-43E055851BC3}"/>
            </c:ext>
          </c:extLst>
        </c:ser>
        <c:ser>
          <c:idx val="1"/>
          <c:order val="1"/>
          <c:dPt>
            <c:idx val="0"/>
            <c:bubble3D val="0"/>
            <c:spPr>
              <a:solidFill>
                <a:srgbClr val="701B45">
                  <a:alpha val="70000"/>
                </a:srgbClr>
              </a:solidFill>
              <a:ln w="19050">
                <a:solidFill>
                  <a:schemeClr val="lt1"/>
                </a:solidFill>
              </a:ln>
              <a:effectLst/>
            </c:spPr>
            <c:extLst>
              <c:ext xmlns:c16="http://schemas.microsoft.com/office/drawing/2014/chart" uri="{C3380CC4-5D6E-409C-BE32-E72D297353CC}">
                <c16:uniqueId val="{00000006-3A41-427F-9FFE-43E055851BC3}"/>
              </c:ext>
            </c:extLst>
          </c:dPt>
          <c:dPt>
            <c:idx val="1"/>
            <c:bubble3D val="0"/>
            <c:spPr>
              <a:noFill/>
              <a:ln w="19050">
                <a:noFill/>
              </a:ln>
              <a:effectLst/>
            </c:spPr>
            <c:extLst>
              <c:ext xmlns:c16="http://schemas.microsoft.com/office/drawing/2014/chart" uri="{C3380CC4-5D6E-409C-BE32-E72D297353CC}">
                <c16:uniqueId val="{00000008-3A41-427F-9FFE-43E055851BC3}"/>
              </c:ext>
            </c:extLst>
          </c:dPt>
          <c:cat>
            <c:strRef>
              <c:f>(Sheet1!$A$13,Sheet1!$A$18)</c:f>
              <c:strCache>
                <c:ptCount val="2"/>
                <c:pt idx="0">
                  <c:v>Resilience</c:v>
                </c:pt>
                <c:pt idx="1">
                  <c:v>NOT Resilience</c:v>
                </c:pt>
              </c:strCache>
            </c:strRef>
          </c:cat>
          <c:val>
            <c:numRef>
              <c:f>(Sheet1!$C$13,Sheet1!$C$18)</c:f>
              <c:numCache>
                <c:formatCode>0%</c:formatCode>
                <c:ptCount val="2"/>
                <c:pt idx="0">
                  <c:v>0.14000000000000001</c:v>
                </c:pt>
                <c:pt idx="1">
                  <c:v>0.86</c:v>
                </c:pt>
              </c:numCache>
            </c:numRef>
          </c:val>
          <c:extLst>
            <c:ext xmlns:c16="http://schemas.microsoft.com/office/drawing/2014/chart" uri="{C3380CC4-5D6E-409C-BE32-E72D297353CC}">
              <c16:uniqueId val="{00000009-3A41-427F-9FFE-43E055851BC3}"/>
            </c:ext>
          </c:extLst>
        </c:ser>
        <c:ser>
          <c:idx val="2"/>
          <c:order val="2"/>
          <c:dPt>
            <c:idx val="0"/>
            <c:bubble3D val="0"/>
            <c:spPr>
              <a:solidFill>
                <a:srgbClr val="701B45">
                  <a:alpha val="50000"/>
                </a:srgbClr>
              </a:solidFill>
              <a:ln w="19050">
                <a:solidFill>
                  <a:schemeClr val="lt1"/>
                </a:solidFill>
              </a:ln>
              <a:effectLst/>
            </c:spPr>
            <c:extLst>
              <c:ext xmlns:c16="http://schemas.microsoft.com/office/drawing/2014/chart" uri="{C3380CC4-5D6E-409C-BE32-E72D297353CC}">
                <c16:uniqueId val="{0000000B-3A41-427F-9FFE-43E055851BC3}"/>
              </c:ext>
            </c:extLst>
          </c:dPt>
          <c:dPt>
            <c:idx val="1"/>
            <c:bubble3D val="0"/>
            <c:spPr>
              <a:noFill/>
              <a:ln w="19050">
                <a:noFill/>
              </a:ln>
              <a:effectLst/>
            </c:spPr>
            <c:extLst>
              <c:ext xmlns:c16="http://schemas.microsoft.com/office/drawing/2014/chart" uri="{C3380CC4-5D6E-409C-BE32-E72D297353CC}">
                <c16:uniqueId val="{0000000D-3A41-427F-9FFE-43E055851BC3}"/>
              </c:ext>
            </c:extLst>
          </c:dPt>
          <c:cat>
            <c:strRef>
              <c:f>(Sheet1!$A$13,Sheet1!$A$18)</c:f>
              <c:strCache>
                <c:ptCount val="2"/>
                <c:pt idx="0">
                  <c:v>Resilience</c:v>
                </c:pt>
                <c:pt idx="1">
                  <c:v>NOT Resilience</c:v>
                </c:pt>
              </c:strCache>
            </c:strRef>
          </c:cat>
          <c:val>
            <c:numRef>
              <c:f>(Sheet1!$D$13,Sheet1!$D$18)</c:f>
              <c:numCache>
                <c:formatCode>0%</c:formatCode>
                <c:ptCount val="2"/>
                <c:pt idx="0">
                  <c:v>0.16</c:v>
                </c:pt>
                <c:pt idx="1">
                  <c:v>0.84</c:v>
                </c:pt>
              </c:numCache>
            </c:numRef>
          </c:val>
          <c:extLst>
            <c:ext xmlns:c16="http://schemas.microsoft.com/office/drawing/2014/chart" uri="{C3380CC4-5D6E-409C-BE32-E72D297353CC}">
              <c16:uniqueId val="{0000000E-3A41-427F-9FFE-43E055851BC3}"/>
            </c:ext>
          </c:extLst>
        </c:ser>
        <c:ser>
          <c:idx val="3"/>
          <c:order val="3"/>
          <c:spPr>
            <a:solidFill>
              <a:schemeClr val="bg1"/>
            </a:solidFill>
          </c:spPr>
          <c:dPt>
            <c:idx val="0"/>
            <c:bubble3D val="0"/>
            <c:spPr>
              <a:solidFill>
                <a:srgbClr val="701B45">
                  <a:alpha val="25000"/>
                </a:srgbClr>
              </a:solidFill>
              <a:ln w="19050">
                <a:solidFill>
                  <a:schemeClr val="lt1"/>
                </a:solidFill>
              </a:ln>
              <a:effectLst/>
            </c:spPr>
            <c:extLst>
              <c:ext xmlns:c16="http://schemas.microsoft.com/office/drawing/2014/chart" uri="{C3380CC4-5D6E-409C-BE32-E72D297353CC}">
                <c16:uniqueId val="{00000010-3A41-427F-9FFE-43E055851BC3}"/>
              </c:ext>
            </c:extLst>
          </c:dPt>
          <c:dPt>
            <c:idx val="1"/>
            <c:bubble3D val="0"/>
            <c:spPr>
              <a:noFill/>
              <a:ln w="19050">
                <a:noFill/>
              </a:ln>
              <a:effectLst/>
            </c:spPr>
            <c:extLst>
              <c:ext xmlns:c16="http://schemas.microsoft.com/office/drawing/2014/chart" uri="{C3380CC4-5D6E-409C-BE32-E72D297353CC}">
                <c16:uniqueId val="{00000012-3A41-427F-9FFE-43E055851BC3}"/>
              </c:ext>
            </c:extLst>
          </c:dPt>
          <c:cat>
            <c:strRef>
              <c:f>(Sheet1!$A$13,Sheet1!$A$18)</c:f>
              <c:strCache>
                <c:ptCount val="2"/>
                <c:pt idx="0">
                  <c:v>Resilience</c:v>
                </c:pt>
                <c:pt idx="1">
                  <c:v>NOT Resilience</c:v>
                </c:pt>
              </c:strCache>
            </c:strRef>
          </c:cat>
          <c:val>
            <c:numRef>
              <c:f>(Sheet1!$E$13,Sheet1!$E$18)</c:f>
              <c:numCache>
                <c:formatCode>0%</c:formatCode>
                <c:ptCount val="2"/>
                <c:pt idx="0">
                  <c:v>0.22</c:v>
                </c:pt>
                <c:pt idx="1">
                  <c:v>0.78</c:v>
                </c:pt>
              </c:numCache>
            </c:numRef>
          </c:val>
          <c:extLst>
            <c:ext xmlns:c16="http://schemas.microsoft.com/office/drawing/2014/chart" uri="{C3380CC4-5D6E-409C-BE32-E72D297353CC}">
              <c16:uniqueId val="{00000013-3A41-427F-9FFE-43E055851BC3}"/>
            </c:ext>
          </c:extLst>
        </c:ser>
        <c:dLbls>
          <c:showLegendKey val="0"/>
          <c:showVal val="0"/>
          <c:showCatName val="0"/>
          <c:showSerName val="0"/>
          <c:showPercent val="0"/>
          <c:showBubbleSize val="0"/>
          <c:showLeaderLines val="0"/>
        </c:dLbls>
        <c:firstSliceAng val="0"/>
        <c:holeSize val="2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701B45"/>
              </a:solidFill>
              <a:ln w="19050">
                <a:solidFill>
                  <a:schemeClr val="lt1"/>
                </a:solidFill>
              </a:ln>
              <a:effectLst/>
            </c:spPr>
            <c:extLst>
              <c:ext xmlns:c16="http://schemas.microsoft.com/office/drawing/2014/chart" uri="{C3380CC4-5D6E-409C-BE32-E72D297353CC}">
                <c16:uniqueId val="{00000001-5283-428A-9F09-776F65ABF7A5}"/>
              </c:ext>
            </c:extLst>
          </c:dPt>
          <c:dPt>
            <c:idx val="1"/>
            <c:bubble3D val="0"/>
            <c:spPr>
              <a:noFill/>
              <a:ln w="19050">
                <a:noFill/>
              </a:ln>
              <a:effectLst/>
            </c:spPr>
            <c:extLst>
              <c:ext xmlns:c16="http://schemas.microsoft.com/office/drawing/2014/chart" uri="{C3380CC4-5D6E-409C-BE32-E72D297353CC}">
                <c16:uniqueId val="{00000003-5283-428A-9F09-776F65ABF7A5}"/>
              </c:ext>
            </c:extLst>
          </c:dPt>
          <c:cat>
            <c:strRef>
              <c:f>(Sheet1!$A$15,Sheet1!$A$20)</c:f>
              <c:strCache>
                <c:ptCount val="2"/>
                <c:pt idx="0">
                  <c:v>Capability</c:v>
                </c:pt>
                <c:pt idx="1">
                  <c:v>NOT Capability</c:v>
                </c:pt>
              </c:strCache>
            </c:strRef>
          </c:cat>
          <c:val>
            <c:numRef>
              <c:f>(Sheet1!$B$15,Sheet1!$B$20)</c:f>
              <c:numCache>
                <c:formatCode>0%</c:formatCode>
                <c:ptCount val="2"/>
                <c:pt idx="0">
                  <c:v>0.2</c:v>
                </c:pt>
                <c:pt idx="1">
                  <c:v>0.8</c:v>
                </c:pt>
              </c:numCache>
            </c:numRef>
          </c:val>
          <c:extLst>
            <c:ext xmlns:c16="http://schemas.microsoft.com/office/drawing/2014/chart" uri="{C3380CC4-5D6E-409C-BE32-E72D297353CC}">
              <c16:uniqueId val="{00000004-5283-428A-9F09-776F65ABF7A5}"/>
            </c:ext>
          </c:extLst>
        </c:ser>
        <c:ser>
          <c:idx val="1"/>
          <c:order val="1"/>
          <c:dPt>
            <c:idx val="0"/>
            <c:bubble3D val="0"/>
            <c:spPr>
              <a:solidFill>
                <a:srgbClr val="701B45">
                  <a:alpha val="70000"/>
                </a:srgbClr>
              </a:solidFill>
              <a:ln w="19050">
                <a:solidFill>
                  <a:schemeClr val="lt1"/>
                </a:solidFill>
              </a:ln>
              <a:effectLst/>
            </c:spPr>
            <c:extLst>
              <c:ext xmlns:c16="http://schemas.microsoft.com/office/drawing/2014/chart" uri="{C3380CC4-5D6E-409C-BE32-E72D297353CC}">
                <c16:uniqueId val="{00000006-5283-428A-9F09-776F65ABF7A5}"/>
              </c:ext>
            </c:extLst>
          </c:dPt>
          <c:dPt>
            <c:idx val="1"/>
            <c:bubble3D val="0"/>
            <c:spPr>
              <a:noFill/>
              <a:ln w="19050">
                <a:noFill/>
              </a:ln>
              <a:effectLst/>
            </c:spPr>
            <c:extLst>
              <c:ext xmlns:c16="http://schemas.microsoft.com/office/drawing/2014/chart" uri="{C3380CC4-5D6E-409C-BE32-E72D297353CC}">
                <c16:uniqueId val="{00000008-5283-428A-9F09-776F65ABF7A5}"/>
              </c:ext>
            </c:extLst>
          </c:dPt>
          <c:cat>
            <c:strRef>
              <c:f>(Sheet1!$A$15,Sheet1!$A$20)</c:f>
              <c:strCache>
                <c:ptCount val="2"/>
                <c:pt idx="0">
                  <c:v>Capability</c:v>
                </c:pt>
                <c:pt idx="1">
                  <c:v>NOT Capability</c:v>
                </c:pt>
              </c:strCache>
            </c:strRef>
          </c:cat>
          <c:val>
            <c:numRef>
              <c:f>(Sheet1!$C$15,Sheet1!$C$20)</c:f>
              <c:numCache>
                <c:formatCode>0%</c:formatCode>
                <c:ptCount val="2"/>
                <c:pt idx="0">
                  <c:v>0.33</c:v>
                </c:pt>
                <c:pt idx="1">
                  <c:v>0.66999999999999993</c:v>
                </c:pt>
              </c:numCache>
            </c:numRef>
          </c:val>
          <c:extLst>
            <c:ext xmlns:c16="http://schemas.microsoft.com/office/drawing/2014/chart" uri="{C3380CC4-5D6E-409C-BE32-E72D297353CC}">
              <c16:uniqueId val="{00000009-5283-428A-9F09-776F65ABF7A5}"/>
            </c:ext>
          </c:extLst>
        </c:ser>
        <c:ser>
          <c:idx val="2"/>
          <c:order val="2"/>
          <c:dPt>
            <c:idx val="0"/>
            <c:bubble3D val="0"/>
            <c:spPr>
              <a:solidFill>
                <a:srgbClr val="701B45">
                  <a:alpha val="50000"/>
                </a:srgbClr>
              </a:solidFill>
              <a:ln w="19050">
                <a:solidFill>
                  <a:schemeClr val="lt1"/>
                </a:solidFill>
              </a:ln>
              <a:effectLst/>
            </c:spPr>
            <c:extLst>
              <c:ext xmlns:c16="http://schemas.microsoft.com/office/drawing/2014/chart" uri="{C3380CC4-5D6E-409C-BE32-E72D297353CC}">
                <c16:uniqueId val="{0000000B-5283-428A-9F09-776F65ABF7A5}"/>
              </c:ext>
            </c:extLst>
          </c:dPt>
          <c:dPt>
            <c:idx val="1"/>
            <c:bubble3D val="0"/>
            <c:spPr>
              <a:noFill/>
              <a:ln w="19050">
                <a:noFill/>
              </a:ln>
              <a:effectLst/>
            </c:spPr>
            <c:extLst>
              <c:ext xmlns:c16="http://schemas.microsoft.com/office/drawing/2014/chart" uri="{C3380CC4-5D6E-409C-BE32-E72D297353CC}">
                <c16:uniqueId val="{0000000D-5283-428A-9F09-776F65ABF7A5}"/>
              </c:ext>
            </c:extLst>
          </c:dPt>
          <c:cat>
            <c:strRef>
              <c:f>(Sheet1!$A$15,Sheet1!$A$20)</c:f>
              <c:strCache>
                <c:ptCount val="2"/>
                <c:pt idx="0">
                  <c:v>Capability</c:v>
                </c:pt>
                <c:pt idx="1">
                  <c:v>NOT Capability</c:v>
                </c:pt>
              </c:strCache>
            </c:strRef>
          </c:cat>
          <c:val>
            <c:numRef>
              <c:f>(Sheet1!$D$15,Sheet1!$D$20)</c:f>
              <c:numCache>
                <c:formatCode>0%</c:formatCode>
                <c:ptCount val="2"/>
                <c:pt idx="0">
                  <c:v>0.41</c:v>
                </c:pt>
                <c:pt idx="1">
                  <c:v>0.59000000000000008</c:v>
                </c:pt>
              </c:numCache>
            </c:numRef>
          </c:val>
          <c:extLst>
            <c:ext xmlns:c16="http://schemas.microsoft.com/office/drawing/2014/chart" uri="{C3380CC4-5D6E-409C-BE32-E72D297353CC}">
              <c16:uniqueId val="{0000000E-5283-428A-9F09-776F65ABF7A5}"/>
            </c:ext>
          </c:extLst>
        </c:ser>
        <c:ser>
          <c:idx val="3"/>
          <c:order val="3"/>
          <c:spPr>
            <a:solidFill>
              <a:schemeClr val="bg1"/>
            </a:solidFill>
          </c:spPr>
          <c:dPt>
            <c:idx val="0"/>
            <c:bubble3D val="0"/>
            <c:spPr>
              <a:solidFill>
                <a:srgbClr val="701B45">
                  <a:alpha val="25000"/>
                </a:srgbClr>
              </a:solidFill>
              <a:ln w="19050">
                <a:solidFill>
                  <a:schemeClr val="lt1"/>
                </a:solidFill>
              </a:ln>
              <a:effectLst/>
            </c:spPr>
            <c:extLst>
              <c:ext xmlns:c16="http://schemas.microsoft.com/office/drawing/2014/chart" uri="{C3380CC4-5D6E-409C-BE32-E72D297353CC}">
                <c16:uniqueId val="{00000010-5283-428A-9F09-776F65ABF7A5}"/>
              </c:ext>
            </c:extLst>
          </c:dPt>
          <c:dPt>
            <c:idx val="1"/>
            <c:bubble3D val="0"/>
            <c:spPr>
              <a:noFill/>
              <a:ln w="19050">
                <a:noFill/>
              </a:ln>
              <a:effectLst/>
            </c:spPr>
            <c:extLst>
              <c:ext xmlns:c16="http://schemas.microsoft.com/office/drawing/2014/chart" uri="{C3380CC4-5D6E-409C-BE32-E72D297353CC}">
                <c16:uniqueId val="{00000012-5283-428A-9F09-776F65ABF7A5}"/>
              </c:ext>
            </c:extLst>
          </c:dPt>
          <c:cat>
            <c:strRef>
              <c:f>(Sheet1!$A$15,Sheet1!$A$20)</c:f>
              <c:strCache>
                <c:ptCount val="2"/>
                <c:pt idx="0">
                  <c:v>Capability</c:v>
                </c:pt>
                <c:pt idx="1">
                  <c:v>NOT Capability</c:v>
                </c:pt>
              </c:strCache>
            </c:strRef>
          </c:cat>
          <c:val>
            <c:numRef>
              <c:f>(Sheet1!$E$15,Sheet1!$E$20)</c:f>
              <c:numCache>
                <c:formatCode>0%</c:formatCode>
                <c:ptCount val="2"/>
                <c:pt idx="0">
                  <c:v>0.76</c:v>
                </c:pt>
                <c:pt idx="1">
                  <c:v>0.24</c:v>
                </c:pt>
              </c:numCache>
            </c:numRef>
          </c:val>
          <c:extLst>
            <c:ext xmlns:c16="http://schemas.microsoft.com/office/drawing/2014/chart" uri="{C3380CC4-5D6E-409C-BE32-E72D297353CC}">
              <c16:uniqueId val="{00000013-5283-428A-9F09-776F65ABF7A5}"/>
            </c:ext>
          </c:extLst>
        </c:ser>
        <c:dLbls>
          <c:showLegendKey val="0"/>
          <c:showVal val="0"/>
          <c:showCatName val="0"/>
          <c:showSerName val="0"/>
          <c:showPercent val="0"/>
          <c:showBubbleSize val="0"/>
          <c:showLeaderLines val="0"/>
        </c:dLbls>
        <c:firstSliceAng val="0"/>
        <c:holeSize val="2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6350">
              <a:solidFill>
                <a:schemeClr val="bg1"/>
              </a:solidFill>
            </a:ln>
          </c:spPr>
          <c:dPt>
            <c:idx val="0"/>
            <c:bubble3D val="0"/>
            <c:spPr>
              <a:solidFill>
                <a:srgbClr val="701B45"/>
              </a:solidFill>
              <a:ln w="6350">
                <a:solidFill>
                  <a:schemeClr val="bg1"/>
                </a:solidFill>
              </a:ln>
            </c:spPr>
            <c:extLst>
              <c:ext xmlns:c16="http://schemas.microsoft.com/office/drawing/2014/chart" uri="{C3380CC4-5D6E-409C-BE32-E72D297353CC}">
                <c16:uniqueId val="{00000001-69AA-4995-BAA3-06C1BAD28CBC}"/>
              </c:ext>
            </c:extLst>
          </c:dPt>
          <c:dPt>
            <c:idx val="1"/>
            <c:bubble3D val="0"/>
            <c:spPr>
              <a:solidFill>
                <a:srgbClr val="FF585D"/>
              </a:solidFill>
              <a:ln w="6350">
                <a:solidFill>
                  <a:schemeClr val="bg1"/>
                </a:solidFill>
              </a:ln>
            </c:spPr>
            <c:extLst>
              <c:ext xmlns:c16="http://schemas.microsoft.com/office/drawing/2014/chart" uri="{C3380CC4-5D6E-409C-BE32-E72D297353CC}">
                <c16:uniqueId val="{00000003-69AA-4995-BAA3-06C1BAD28CBC}"/>
              </c:ext>
            </c:extLst>
          </c:dPt>
          <c:dPt>
            <c:idx val="2"/>
            <c:bubble3D val="0"/>
            <c:spPr>
              <a:solidFill>
                <a:srgbClr val="007FAE"/>
              </a:solidFill>
              <a:ln w="6350">
                <a:solidFill>
                  <a:schemeClr val="bg1"/>
                </a:solidFill>
              </a:ln>
            </c:spPr>
            <c:extLst>
              <c:ext xmlns:c16="http://schemas.microsoft.com/office/drawing/2014/chart" uri="{C3380CC4-5D6E-409C-BE32-E72D297353CC}">
                <c16:uniqueId val="{00000005-69AA-4995-BAA3-06C1BAD28CBC}"/>
              </c:ext>
            </c:extLst>
          </c:dPt>
          <c:dPt>
            <c:idx val="3"/>
            <c:bubble3D val="0"/>
            <c:spPr>
              <a:solidFill>
                <a:srgbClr val="00BFB3"/>
              </a:solidFill>
              <a:ln w="6350">
                <a:solidFill>
                  <a:schemeClr val="bg1"/>
                </a:solidFill>
              </a:ln>
            </c:spPr>
            <c:extLst>
              <c:ext xmlns:c16="http://schemas.microsoft.com/office/drawing/2014/chart" uri="{C3380CC4-5D6E-409C-BE32-E72D297353CC}">
                <c16:uniqueId val="{00000007-69AA-4995-BAA3-06C1BAD28CBC}"/>
              </c:ext>
            </c:extLst>
          </c:dPt>
          <c:dPt>
            <c:idx val="4"/>
            <c:bubble3D val="0"/>
            <c:spPr>
              <a:solidFill>
                <a:srgbClr val="E7E6E6">
                  <a:lumMod val="75000"/>
                </a:srgbClr>
              </a:solidFill>
              <a:ln w="6350">
                <a:solidFill>
                  <a:schemeClr val="bg1"/>
                </a:solidFill>
              </a:ln>
            </c:spPr>
            <c:extLst>
              <c:ext xmlns:c16="http://schemas.microsoft.com/office/drawing/2014/chart" uri="{C3380CC4-5D6E-409C-BE32-E72D297353CC}">
                <c16:uniqueId val="{00000009-69AA-4995-BAA3-06C1BAD28CBC}"/>
              </c:ext>
            </c:extLst>
          </c:dPt>
          <c:dPt>
            <c:idx val="5"/>
            <c:bubble3D val="0"/>
            <c:spPr>
              <a:solidFill>
                <a:srgbClr val="FFC72C"/>
              </a:solidFill>
              <a:ln w="6350">
                <a:solidFill>
                  <a:schemeClr val="bg1"/>
                </a:solidFill>
              </a:ln>
            </c:spPr>
            <c:extLst>
              <c:ext xmlns:c16="http://schemas.microsoft.com/office/drawing/2014/chart" uri="{C3380CC4-5D6E-409C-BE32-E72D297353CC}">
                <c16:uniqueId val="{0000000B-69AA-4995-BAA3-06C1BAD28CBC}"/>
              </c:ext>
            </c:extLst>
          </c:dPt>
          <c:dPt>
            <c:idx val="6"/>
            <c:bubble3D val="0"/>
            <c:spPr>
              <a:solidFill>
                <a:srgbClr val="BB16A3"/>
              </a:solidFill>
              <a:ln w="6350">
                <a:solidFill>
                  <a:schemeClr val="bg1"/>
                </a:solidFill>
              </a:ln>
            </c:spPr>
            <c:extLst>
              <c:ext xmlns:c16="http://schemas.microsoft.com/office/drawing/2014/chart" uri="{C3380CC4-5D6E-409C-BE32-E72D297353CC}">
                <c16:uniqueId val="{0000000D-69AA-4995-BAA3-06C1BAD28CBC}"/>
              </c:ext>
            </c:extLst>
          </c:dPt>
          <c:dPt>
            <c:idx val="7"/>
            <c:bubble3D val="0"/>
            <c:spPr>
              <a:solidFill>
                <a:srgbClr val="76777B"/>
              </a:solidFill>
              <a:ln w="6350">
                <a:solidFill>
                  <a:schemeClr val="bg1"/>
                </a:solidFill>
              </a:ln>
            </c:spPr>
            <c:extLst>
              <c:ext xmlns:c16="http://schemas.microsoft.com/office/drawing/2014/chart" uri="{C3380CC4-5D6E-409C-BE32-E72D297353CC}">
                <c16:uniqueId val="{0000000F-69AA-4995-BAA3-06C1BAD28CBC}"/>
              </c:ext>
            </c:extLst>
          </c:dPt>
          <c:dPt>
            <c:idx val="8"/>
            <c:bubble3D val="0"/>
            <c:spPr>
              <a:solidFill>
                <a:srgbClr val="B78CA2"/>
              </a:solidFill>
              <a:ln w="6350">
                <a:solidFill>
                  <a:schemeClr val="bg1"/>
                </a:solidFill>
              </a:ln>
            </c:spPr>
            <c:extLst>
              <c:ext xmlns:c16="http://schemas.microsoft.com/office/drawing/2014/chart" uri="{C3380CC4-5D6E-409C-BE32-E72D297353CC}">
                <c16:uniqueId val="{00000011-69AA-4995-BAA3-06C1BAD28CBC}"/>
              </c:ext>
            </c:extLst>
          </c:dPt>
          <c:dPt>
            <c:idx val="9"/>
            <c:bubble3D val="0"/>
            <c:spPr>
              <a:solidFill>
                <a:srgbClr val="F88982"/>
              </a:solidFill>
              <a:ln w="6350">
                <a:solidFill>
                  <a:schemeClr val="bg1"/>
                </a:solidFill>
              </a:ln>
            </c:spPr>
            <c:extLst>
              <c:ext xmlns:c16="http://schemas.microsoft.com/office/drawing/2014/chart" uri="{C3380CC4-5D6E-409C-BE32-E72D297353CC}">
                <c16:uniqueId val="{00000013-69AA-4995-BAA3-06C1BAD28CBC}"/>
              </c:ext>
            </c:extLst>
          </c:dPt>
          <c:dPt>
            <c:idx val="10"/>
            <c:bubble3D val="0"/>
            <c:spPr>
              <a:solidFill>
                <a:srgbClr val="7B85A0"/>
              </a:solidFill>
              <a:ln w="6350">
                <a:solidFill>
                  <a:schemeClr val="bg1"/>
                </a:solidFill>
              </a:ln>
            </c:spPr>
            <c:extLst>
              <c:ext xmlns:c16="http://schemas.microsoft.com/office/drawing/2014/chart" uri="{C3380CC4-5D6E-409C-BE32-E72D297353CC}">
                <c16:uniqueId val="{00000015-69AA-4995-BAA3-06C1BAD28CBC}"/>
              </c:ext>
            </c:extLst>
          </c:dPt>
          <c:dPt>
            <c:idx val="11"/>
            <c:bubble3D val="0"/>
            <c:spPr>
              <a:solidFill>
                <a:srgbClr val="6D8991"/>
              </a:solidFill>
              <a:ln w="6350">
                <a:solidFill>
                  <a:schemeClr val="bg1"/>
                </a:solidFill>
              </a:ln>
            </c:spPr>
            <c:extLst>
              <c:ext xmlns:c16="http://schemas.microsoft.com/office/drawing/2014/chart" uri="{C3380CC4-5D6E-409C-BE32-E72D297353CC}">
                <c16:uniqueId val="{00000017-69AA-4995-BAA3-06C1BAD28CBC}"/>
              </c:ext>
            </c:extLst>
          </c:dPt>
          <c:dPt>
            <c:idx val="12"/>
            <c:bubble3D val="0"/>
            <c:spPr>
              <a:solidFill>
                <a:srgbClr val="9C9E7B"/>
              </a:solidFill>
              <a:ln w="6350">
                <a:solidFill>
                  <a:schemeClr val="bg1"/>
                </a:solidFill>
              </a:ln>
            </c:spPr>
            <c:extLst>
              <c:ext xmlns:c16="http://schemas.microsoft.com/office/drawing/2014/chart" uri="{C3380CC4-5D6E-409C-BE32-E72D297353CC}">
                <c16:uniqueId val="{00000019-69AA-4995-BAA3-06C1BAD28CBC}"/>
              </c:ext>
            </c:extLst>
          </c:dPt>
          <c:dPt>
            <c:idx val="13"/>
            <c:bubble3D val="0"/>
            <c:spPr>
              <a:solidFill>
                <a:srgbClr val="95898A"/>
              </a:solidFill>
              <a:ln w="6350">
                <a:solidFill>
                  <a:schemeClr val="bg1"/>
                </a:solidFill>
              </a:ln>
            </c:spPr>
            <c:extLst>
              <c:ext xmlns:c16="http://schemas.microsoft.com/office/drawing/2014/chart" uri="{C3380CC4-5D6E-409C-BE32-E72D297353CC}">
                <c16:uniqueId val="{0000001B-69AA-4995-BAA3-06C1BAD28CBC}"/>
              </c:ext>
            </c:extLst>
          </c:dPt>
          <c:dPt>
            <c:idx val="14"/>
            <c:bubble3D val="0"/>
            <c:spPr>
              <a:solidFill>
                <a:srgbClr val="9B7F9D"/>
              </a:solidFill>
              <a:ln w="6350">
                <a:solidFill>
                  <a:schemeClr val="bg1"/>
                </a:solidFill>
              </a:ln>
            </c:spPr>
            <c:extLst>
              <c:ext xmlns:c16="http://schemas.microsoft.com/office/drawing/2014/chart" uri="{C3380CC4-5D6E-409C-BE32-E72D297353CC}">
                <c16:uniqueId val="{0000001D-69AA-4995-BAA3-06C1BAD28CBC}"/>
              </c:ext>
            </c:extLst>
          </c:dPt>
          <c:dPt>
            <c:idx val="15"/>
            <c:bubble3D val="0"/>
            <c:spPr>
              <a:solidFill>
                <a:srgbClr val="A6A6A6"/>
              </a:solidFill>
              <a:ln w="6350">
                <a:solidFill>
                  <a:schemeClr val="bg1"/>
                </a:solidFill>
              </a:ln>
            </c:spPr>
            <c:extLst>
              <c:ext xmlns:c16="http://schemas.microsoft.com/office/drawing/2014/chart" uri="{C3380CC4-5D6E-409C-BE32-E72D297353CC}">
                <c16:uniqueId val="{0000001F-69AA-4995-BAA3-06C1BAD28CBC}"/>
              </c:ext>
            </c:extLst>
          </c:dPt>
          <c:dLbls>
            <c:dLbl>
              <c:idx val="4"/>
              <c:spPr>
                <a:noFill/>
                <a:ln>
                  <a:noFill/>
                </a:ln>
                <a:effectLst/>
              </c:spPr>
              <c:txPr>
                <a:bodyPr/>
                <a:lstStyle/>
                <a:p>
                  <a:pPr>
                    <a:defRPr sz="1200">
                      <a:solidFill>
                        <a:schemeClr val="tx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69AA-4995-BAA3-06C1BAD28CBC}"/>
                </c:ext>
              </c:extLst>
            </c:dLbl>
            <c:spPr>
              <a:noFill/>
              <a:ln>
                <a:noFill/>
              </a:ln>
              <a:effectLst/>
            </c:spPr>
            <c:txPr>
              <a:bodyPr/>
              <a:lstStyle/>
              <a:p>
                <a:pPr>
                  <a:defRPr sz="1200">
                    <a:solidFill>
                      <a:schemeClr val="bg1"/>
                    </a:solidFill>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Sheet1!$H$3:$H$7</c:f>
              <c:strCache>
                <c:ptCount val="5"/>
                <c:pt idx="0">
                  <c:v>I would have struggled a lot more without it/ them</c:v>
                </c:pt>
                <c:pt idx="1">
                  <c:v>I would have struggled a bit more without it/ them</c:v>
                </c:pt>
                <c:pt idx="2">
                  <c:v>It was precautionary - I probably would have been OK without it/ them</c:v>
                </c:pt>
                <c:pt idx="3">
                  <c:v>I would have been fine without it/ them</c:v>
                </c:pt>
                <c:pt idx="4">
                  <c:v>Don’t know</c:v>
                </c:pt>
              </c:strCache>
            </c:strRef>
          </c:cat>
          <c:val>
            <c:numRef>
              <c:f>Sheet1!$I$3:$I$7</c:f>
              <c:numCache>
                <c:formatCode>0%</c:formatCode>
                <c:ptCount val="5"/>
                <c:pt idx="0">
                  <c:v>0.31790562278449058</c:v>
                </c:pt>
                <c:pt idx="1">
                  <c:v>0.38365815478862297</c:v>
                </c:pt>
                <c:pt idx="2">
                  <c:v>0.21294510851917001</c:v>
                </c:pt>
                <c:pt idx="3">
                  <c:v>6.6600623653489205E-2</c:v>
                </c:pt>
                <c:pt idx="4">
                  <c:v>1.8890490254227267E-2</c:v>
                </c:pt>
              </c:numCache>
            </c:numRef>
          </c:val>
          <c:extLst>
            <c:ext xmlns:c16="http://schemas.microsoft.com/office/drawing/2014/chart" uri="{C3380CC4-5D6E-409C-BE32-E72D297353CC}">
              <c16:uniqueId val="{00000020-69AA-4995-BAA3-06C1BAD28CBC}"/>
            </c:ext>
          </c:extLst>
        </c:ser>
        <c:dLbls>
          <c:dLblPos val="bestFit"/>
          <c:showLegendKey val="0"/>
          <c:showVal val="1"/>
          <c:showCatName val="0"/>
          <c:showSerName val="0"/>
          <c:showPercent val="0"/>
          <c:showBubbleSize val="0"/>
          <c:showLeaderLines val="1"/>
        </c:dLbls>
        <c:firstSliceAng val="0"/>
      </c:pieChart>
      <c:spPr>
        <a:noFill/>
        <a:ln w="25400">
          <a:noFill/>
        </a:ln>
      </c:spPr>
    </c:plotArea>
    <c:legend>
      <c:legendPos val="r"/>
      <c:layout>
        <c:manualLayout>
          <c:xMode val="edge"/>
          <c:yMode val="edge"/>
          <c:x val="0.59282965683360489"/>
          <c:y val="0.12249006034220812"/>
          <c:w val="0.39997756525137873"/>
          <c:h val="0.7400282743846055"/>
        </c:manualLayout>
      </c:layout>
      <c:overlay val="0"/>
    </c:legend>
    <c:plotVisOnly val="1"/>
    <c:dispBlanksAs val="zero"/>
    <c:showDLblsOverMax val="0"/>
  </c:chart>
  <c:spPr>
    <a:noFill/>
    <a:ln>
      <a:noFill/>
    </a:ln>
  </c:spPr>
  <c:txPr>
    <a:bodyPr/>
    <a:lstStyle/>
    <a:p>
      <a:pPr>
        <a:defRPr sz="105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ln w="6350">
              <a:solidFill>
                <a:schemeClr val="bg1"/>
              </a:solidFill>
            </a:ln>
          </c:spPr>
          <c:dPt>
            <c:idx val="0"/>
            <c:bubble3D val="0"/>
            <c:spPr>
              <a:solidFill>
                <a:srgbClr val="701B45"/>
              </a:solidFill>
              <a:ln w="6350">
                <a:solidFill>
                  <a:schemeClr val="bg1"/>
                </a:solidFill>
              </a:ln>
            </c:spPr>
            <c:extLst>
              <c:ext xmlns:c16="http://schemas.microsoft.com/office/drawing/2014/chart" uri="{C3380CC4-5D6E-409C-BE32-E72D297353CC}">
                <c16:uniqueId val="{00000005-6953-4EE7-8A7E-70CB5F3F9BFD}"/>
              </c:ext>
            </c:extLst>
          </c:dPt>
          <c:dPt>
            <c:idx val="1"/>
            <c:bubble3D val="0"/>
            <c:spPr>
              <a:solidFill>
                <a:srgbClr val="FF585D"/>
              </a:solidFill>
              <a:ln w="6350">
                <a:solidFill>
                  <a:schemeClr val="bg1"/>
                </a:solidFill>
              </a:ln>
            </c:spPr>
            <c:extLst>
              <c:ext xmlns:c16="http://schemas.microsoft.com/office/drawing/2014/chart" uri="{C3380CC4-5D6E-409C-BE32-E72D297353CC}">
                <c16:uniqueId val="{00000007-6953-4EE7-8A7E-70CB5F3F9BFD}"/>
              </c:ext>
            </c:extLst>
          </c:dPt>
          <c:dPt>
            <c:idx val="2"/>
            <c:bubble3D val="0"/>
            <c:spPr>
              <a:solidFill>
                <a:srgbClr val="007FAE"/>
              </a:solidFill>
              <a:ln w="6350">
                <a:solidFill>
                  <a:schemeClr val="bg1"/>
                </a:solidFill>
              </a:ln>
            </c:spPr>
            <c:extLst>
              <c:ext xmlns:c16="http://schemas.microsoft.com/office/drawing/2014/chart" uri="{C3380CC4-5D6E-409C-BE32-E72D297353CC}">
                <c16:uniqueId val="{00000009-6953-4EE7-8A7E-70CB5F3F9BFD}"/>
              </c:ext>
            </c:extLst>
          </c:dPt>
          <c:dPt>
            <c:idx val="3"/>
            <c:bubble3D val="0"/>
            <c:spPr>
              <a:solidFill>
                <a:srgbClr val="00BFB3"/>
              </a:solidFill>
              <a:ln w="6350">
                <a:solidFill>
                  <a:schemeClr val="bg1"/>
                </a:solidFill>
              </a:ln>
            </c:spPr>
            <c:extLst>
              <c:ext xmlns:c16="http://schemas.microsoft.com/office/drawing/2014/chart" uri="{C3380CC4-5D6E-409C-BE32-E72D297353CC}">
                <c16:uniqueId val="{0000000B-6953-4EE7-8A7E-70CB5F3F9BFD}"/>
              </c:ext>
            </c:extLst>
          </c:dPt>
          <c:dPt>
            <c:idx val="4"/>
            <c:bubble3D val="0"/>
            <c:spPr>
              <a:solidFill>
                <a:srgbClr val="FFFFFF">
                  <a:lumMod val="75000"/>
                </a:srgbClr>
              </a:solidFill>
              <a:ln w="6350">
                <a:solidFill>
                  <a:schemeClr val="bg1"/>
                </a:solidFill>
              </a:ln>
            </c:spPr>
            <c:extLst>
              <c:ext xmlns:c16="http://schemas.microsoft.com/office/drawing/2014/chart" uri="{C3380CC4-5D6E-409C-BE32-E72D297353CC}">
                <c16:uniqueId val="{0000000D-6953-4EE7-8A7E-70CB5F3F9BFD}"/>
              </c:ext>
            </c:extLst>
          </c:dPt>
          <c:dPt>
            <c:idx val="5"/>
            <c:bubble3D val="0"/>
            <c:spPr>
              <a:solidFill>
                <a:srgbClr val="FFC72C"/>
              </a:solidFill>
              <a:ln w="6350">
                <a:solidFill>
                  <a:schemeClr val="bg1"/>
                </a:solidFill>
              </a:ln>
            </c:spPr>
            <c:extLst>
              <c:ext xmlns:c16="http://schemas.microsoft.com/office/drawing/2014/chart" uri="{C3380CC4-5D6E-409C-BE32-E72D297353CC}">
                <c16:uniqueId val="{0000000F-6953-4EE7-8A7E-70CB5F3F9BFD}"/>
              </c:ext>
            </c:extLst>
          </c:dPt>
          <c:dPt>
            <c:idx val="6"/>
            <c:bubble3D val="0"/>
            <c:spPr>
              <a:solidFill>
                <a:srgbClr val="BB16A3"/>
              </a:solidFill>
              <a:ln w="6350">
                <a:solidFill>
                  <a:schemeClr val="bg1"/>
                </a:solidFill>
              </a:ln>
            </c:spPr>
            <c:extLst>
              <c:ext xmlns:c16="http://schemas.microsoft.com/office/drawing/2014/chart" uri="{C3380CC4-5D6E-409C-BE32-E72D297353CC}">
                <c16:uniqueId val="{00000011-6953-4EE7-8A7E-70CB5F3F9BFD}"/>
              </c:ext>
            </c:extLst>
          </c:dPt>
          <c:dPt>
            <c:idx val="7"/>
            <c:bubble3D val="0"/>
            <c:spPr>
              <a:solidFill>
                <a:srgbClr val="76777B"/>
              </a:solidFill>
              <a:ln w="6350">
                <a:solidFill>
                  <a:schemeClr val="bg1"/>
                </a:solidFill>
              </a:ln>
            </c:spPr>
            <c:extLst>
              <c:ext xmlns:c16="http://schemas.microsoft.com/office/drawing/2014/chart" uri="{C3380CC4-5D6E-409C-BE32-E72D297353CC}">
                <c16:uniqueId val="{00000013-6953-4EE7-8A7E-70CB5F3F9BFD}"/>
              </c:ext>
            </c:extLst>
          </c:dPt>
          <c:dPt>
            <c:idx val="8"/>
            <c:bubble3D val="0"/>
            <c:spPr>
              <a:solidFill>
                <a:srgbClr val="B78CA2"/>
              </a:solidFill>
              <a:ln w="6350">
                <a:solidFill>
                  <a:schemeClr val="bg1"/>
                </a:solidFill>
              </a:ln>
            </c:spPr>
            <c:extLst>
              <c:ext xmlns:c16="http://schemas.microsoft.com/office/drawing/2014/chart" uri="{C3380CC4-5D6E-409C-BE32-E72D297353CC}">
                <c16:uniqueId val="{00000015-6953-4EE7-8A7E-70CB5F3F9BFD}"/>
              </c:ext>
            </c:extLst>
          </c:dPt>
          <c:dPt>
            <c:idx val="9"/>
            <c:bubble3D val="0"/>
            <c:spPr>
              <a:solidFill>
                <a:srgbClr val="F88982"/>
              </a:solidFill>
              <a:ln w="6350">
                <a:solidFill>
                  <a:schemeClr val="bg1"/>
                </a:solidFill>
              </a:ln>
            </c:spPr>
            <c:extLst>
              <c:ext xmlns:c16="http://schemas.microsoft.com/office/drawing/2014/chart" uri="{C3380CC4-5D6E-409C-BE32-E72D297353CC}">
                <c16:uniqueId val="{00000017-6953-4EE7-8A7E-70CB5F3F9BFD}"/>
              </c:ext>
            </c:extLst>
          </c:dPt>
          <c:dPt>
            <c:idx val="10"/>
            <c:bubble3D val="0"/>
            <c:spPr>
              <a:solidFill>
                <a:srgbClr val="7B85A0"/>
              </a:solidFill>
              <a:ln w="6350">
                <a:solidFill>
                  <a:schemeClr val="bg1"/>
                </a:solidFill>
              </a:ln>
            </c:spPr>
            <c:extLst>
              <c:ext xmlns:c16="http://schemas.microsoft.com/office/drawing/2014/chart" uri="{C3380CC4-5D6E-409C-BE32-E72D297353CC}">
                <c16:uniqueId val="{00000019-6953-4EE7-8A7E-70CB5F3F9BFD}"/>
              </c:ext>
            </c:extLst>
          </c:dPt>
          <c:dPt>
            <c:idx val="11"/>
            <c:bubble3D val="0"/>
            <c:spPr>
              <a:solidFill>
                <a:srgbClr val="6D8991"/>
              </a:solidFill>
              <a:ln w="6350">
                <a:solidFill>
                  <a:schemeClr val="bg1"/>
                </a:solidFill>
              </a:ln>
            </c:spPr>
            <c:extLst>
              <c:ext xmlns:c16="http://schemas.microsoft.com/office/drawing/2014/chart" uri="{C3380CC4-5D6E-409C-BE32-E72D297353CC}">
                <c16:uniqueId val="{0000001B-6953-4EE7-8A7E-70CB5F3F9BFD}"/>
              </c:ext>
            </c:extLst>
          </c:dPt>
          <c:dPt>
            <c:idx val="12"/>
            <c:bubble3D val="0"/>
            <c:spPr>
              <a:solidFill>
                <a:srgbClr val="9C9E7B"/>
              </a:solidFill>
              <a:ln w="6350">
                <a:solidFill>
                  <a:schemeClr val="bg1"/>
                </a:solidFill>
              </a:ln>
            </c:spPr>
            <c:extLst>
              <c:ext xmlns:c16="http://schemas.microsoft.com/office/drawing/2014/chart" uri="{C3380CC4-5D6E-409C-BE32-E72D297353CC}">
                <c16:uniqueId val="{0000001D-6953-4EE7-8A7E-70CB5F3F9BFD}"/>
              </c:ext>
            </c:extLst>
          </c:dPt>
          <c:dPt>
            <c:idx val="13"/>
            <c:bubble3D val="0"/>
            <c:spPr>
              <a:solidFill>
                <a:srgbClr val="95898A"/>
              </a:solidFill>
              <a:ln w="6350">
                <a:solidFill>
                  <a:schemeClr val="bg1"/>
                </a:solidFill>
              </a:ln>
            </c:spPr>
            <c:extLst>
              <c:ext xmlns:c16="http://schemas.microsoft.com/office/drawing/2014/chart" uri="{C3380CC4-5D6E-409C-BE32-E72D297353CC}">
                <c16:uniqueId val="{0000001F-6953-4EE7-8A7E-70CB5F3F9BFD}"/>
              </c:ext>
            </c:extLst>
          </c:dPt>
          <c:dPt>
            <c:idx val="14"/>
            <c:bubble3D val="0"/>
            <c:spPr>
              <a:solidFill>
                <a:srgbClr val="9B7F9D"/>
              </a:solidFill>
              <a:ln w="6350">
                <a:solidFill>
                  <a:schemeClr val="bg1"/>
                </a:solidFill>
              </a:ln>
            </c:spPr>
            <c:extLst>
              <c:ext xmlns:c16="http://schemas.microsoft.com/office/drawing/2014/chart" uri="{C3380CC4-5D6E-409C-BE32-E72D297353CC}">
                <c16:uniqueId val="{00000021-6953-4EE7-8A7E-70CB5F3F9BFD}"/>
              </c:ext>
            </c:extLst>
          </c:dPt>
          <c:dPt>
            <c:idx val="15"/>
            <c:bubble3D val="0"/>
            <c:spPr>
              <a:solidFill>
                <a:srgbClr val="A6A6A6"/>
              </a:solidFill>
              <a:ln w="6350">
                <a:solidFill>
                  <a:schemeClr val="bg1"/>
                </a:solidFill>
              </a:ln>
            </c:spPr>
            <c:extLst>
              <c:ext xmlns:c16="http://schemas.microsoft.com/office/drawing/2014/chart" uri="{C3380CC4-5D6E-409C-BE32-E72D297353CC}">
                <c16:uniqueId val="{00000023-6953-4EE7-8A7E-70CB5F3F9BFD}"/>
              </c:ext>
            </c:extLst>
          </c:dPt>
          <c:dLbls>
            <c:dLbl>
              <c:idx val="4"/>
              <c:spPr>
                <a:noFill/>
                <a:ln>
                  <a:noFill/>
                </a:ln>
                <a:effectLst/>
              </c:spPr>
              <c:txPr>
                <a:bodyPr/>
                <a:lstStyle/>
                <a:p>
                  <a:pPr>
                    <a:defRPr sz="1200">
                      <a:solidFill>
                        <a:schemeClr val="tx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D-6953-4EE7-8A7E-70CB5F3F9BFD}"/>
                </c:ext>
              </c:extLst>
            </c:dLbl>
            <c:spPr>
              <a:noFill/>
              <a:ln>
                <a:noFill/>
              </a:ln>
              <a:effectLst/>
            </c:spPr>
            <c:txPr>
              <a:bodyPr/>
              <a:lstStyle/>
              <a:p>
                <a:pPr>
                  <a:defRPr sz="1200">
                    <a:solidFill>
                      <a:schemeClr val="bg2"/>
                    </a:solidFill>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Would have struggled a lot more</c:v>
                </c:pt>
                <c:pt idx="1">
                  <c:v>Would have struggled a bit more</c:v>
                </c:pt>
                <c:pt idx="2">
                  <c:v>It was precautionary - probably would have been ok without it</c:v>
                </c:pt>
                <c:pt idx="3">
                  <c:v>Would have been fine without it</c:v>
                </c:pt>
                <c:pt idx="4">
                  <c:v>Don't know</c:v>
                </c:pt>
              </c:strCache>
            </c:strRef>
          </c:cat>
          <c:val>
            <c:numRef>
              <c:f>Sheet1!$B$2:$B$6</c:f>
              <c:numCache>
                <c:formatCode>0%</c:formatCode>
                <c:ptCount val="5"/>
                <c:pt idx="0">
                  <c:v>0.4</c:v>
                </c:pt>
                <c:pt idx="1">
                  <c:v>0.31</c:v>
                </c:pt>
                <c:pt idx="2">
                  <c:v>0.22</c:v>
                </c:pt>
                <c:pt idx="3">
                  <c:v>0.05</c:v>
                </c:pt>
                <c:pt idx="4">
                  <c:v>0.02</c:v>
                </c:pt>
              </c:numCache>
            </c:numRef>
          </c:val>
          <c:extLst>
            <c:ext xmlns:c16="http://schemas.microsoft.com/office/drawing/2014/chart" uri="{C3380CC4-5D6E-409C-BE32-E72D297353CC}">
              <c16:uniqueId val="{00000024-6953-4EE7-8A7E-70CB5F3F9BFD}"/>
            </c:ext>
          </c:extLst>
        </c:ser>
        <c:dLbls>
          <c:dLblPos val="bestFit"/>
          <c:showLegendKey val="0"/>
          <c:showVal val="1"/>
          <c:showCatName val="0"/>
          <c:showSerName val="0"/>
          <c:showPercent val="0"/>
          <c:showBubbleSize val="0"/>
          <c:showLeaderLines val="1"/>
        </c:dLbls>
        <c:firstSliceAng val="0"/>
      </c:pieChart>
      <c:spPr>
        <a:noFill/>
        <a:ln w="25400">
          <a:noFill/>
        </a:ln>
      </c:spPr>
    </c:plotArea>
    <c:legend>
      <c:legendPos val="r"/>
      <c:layout>
        <c:manualLayout>
          <c:xMode val="edge"/>
          <c:yMode val="edge"/>
          <c:x val="0.66426387733159975"/>
          <c:y val="0.12078201777092427"/>
          <c:w val="0.32217873301034011"/>
          <c:h val="0.72157372474329684"/>
        </c:manualLayout>
      </c:layout>
      <c:overlay val="0"/>
    </c:legend>
    <c:plotVisOnly val="1"/>
    <c:dispBlanksAs val="zero"/>
    <c:showDLblsOverMax val="0"/>
  </c:chart>
  <c:spPr>
    <a:noFill/>
    <a:ln>
      <a:noFill/>
    </a:ln>
  </c:spPr>
  <c:txPr>
    <a:bodyPr/>
    <a:lstStyle/>
    <a:p>
      <a:pPr>
        <a:defRPr sz="105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0804048890238"/>
          <c:y val="0.12005761765364356"/>
          <c:w val="0.39767306880876119"/>
          <c:h val="0.60286483084318609"/>
        </c:manualLayout>
      </c:layout>
      <c:barChart>
        <c:barDir val="bar"/>
        <c:grouping val="clustered"/>
        <c:varyColors val="0"/>
        <c:ser>
          <c:idx val="0"/>
          <c:order val="0"/>
          <c:tx>
            <c:strRef>
              <c:f>Sheet26!$B$1</c:f>
              <c:strCache>
                <c:ptCount val="1"/>
                <c:pt idx="0">
                  <c:v>All UK adults that have fallen behind on or missed credit commitments or domestic bills for 1 or more months in the last 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Sheet26!$A$2:$A$11</c:f>
              <c:strCache>
                <c:ptCount val="10"/>
                <c:pt idx="0">
                  <c:v>Utility bills</c:v>
                </c:pt>
                <c:pt idx="1">
                  <c:v>Credit card</c:v>
                </c:pt>
                <c:pt idx="2">
                  <c:v>Council tax</c:v>
                </c:pt>
                <c:pt idx="3">
                  <c:v>Other credit commitments</c:v>
                </c:pt>
                <c:pt idx="4">
                  <c:v>Rental payments</c:v>
                </c:pt>
                <c:pt idx="5">
                  <c:v>Store card</c:v>
                </c:pt>
                <c:pt idx="6">
                  <c:v>Other household bills</c:v>
                </c:pt>
                <c:pt idx="7">
                  <c:v>Mortgage repayments</c:v>
                </c:pt>
                <c:pt idx="8">
                  <c:v>Other</c:v>
                </c:pt>
                <c:pt idx="9">
                  <c:v>Don't know</c:v>
                </c:pt>
              </c:strCache>
            </c:strRef>
          </c:cat>
          <c:val>
            <c:numRef>
              <c:f>Sheet26!$B$2:$B$11</c:f>
              <c:numCache>
                <c:formatCode>0%</c:formatCode>
                <c:ptCount val="10"/>
                <c:pt idx="0">
                  <c:v>0.43</c:v>
                </c:pt>
                <c:pt idx="1">
                  <c:v>0.41</c:v>
                </c:pt>
                <c:pt idx="2">
                  <c:v>0.33</c:v>
                </c:pt>
                <c:pt idx="3">
                  <c:v>0.25</c:v>
                </c:pt>
                <c:pt idx="4">
                  <c:v>0.22</c:v>
                </c:pt>
                <c:pt idx="5">
                  <c:v>0.1</c:v>
                </c:pt>
                <c:pt idx="6">
                  <c:v>0.05</c:v>
                </c:pt>
                <c:pt idx="7">
                  <c:v>0.05</c:v>
                </c:pt>
                <c:pt idx="8">
                  <c:v>0.02</c:v>
                </c:pt>
                <c:pt idx="9">
                  <c:v>0.03</c:v>
                </c:pt>
              </c:numCache>
            </c:numRef>
          </c:val>
          <c:extLst>
            <c:ext xmlns:c16="http://schemas.microsoft.com/office/drawing/2014/chart" uri="{C3380CC4-5D6E-409C-BE32-E72D297353CC}">
              <c16:uniqueId val="{00000000-14C1-4AA9-9193-20C67FACD8D7}"/>
            </c:ext>
          </c:extLst>
        </c:ser>
        <c:dLbls>
          <c:showLegendKey val="0"/>
          <c:showVal val="0"/>
          <c:showCatName val="0"/>
          <c:showSerName val="0"/>
          <c:showPercent val="0"/>
          <c:showBubbleSize val="0"/>
        </c:dLbls>
        <c:gapWidth val="100"/>
        <c:axId val="790233616"/>
        <c:axId val="790229024"/>
      </c:barChart>
      <c:catAx>
        <c:axId val="790233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GB" sz="8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790229024"/>
        <c:crosses val="autoZero"/>
        <c:auto val="1"/>
        <c:lblAlgn val="ctr"/>
        <c:lblOffset val="100"/>
        <c:noMultiLvlLbl val="0"/>
      </c:catAx>
      <c:valAx>
        <c:axId val="790229024"/>
        <c:scaling>
          <c:orientation val="minMax"/>
        </c:scaling>
        <c:delete val="1"/>
        <c:axPos val="t"/>
        <c:numFmt formatCode="0%" sourceLinked="1"/>
        <c:majorTickMark val="none"/>
        <c:minorTickMark val="none"/>
        <c:tickLblPos val="nextTo"/>
        <c:crossAx val="790233616"/>
        <c:crosses val="autoZero"/>
        <c:crossBetween val="between"/>
      </c:valAx>
      <c:spPr>
        <a:noFill/>
        <a:ln>
          <a:noFill/>
        </a:ln>
        <a:effectLst/>
      </c:spPr>
    </c:plotArea>
    <c:legend>
      <c:legendPos val="b"/>
      <c:layout>
        <c:manualLayout>
          <c:xMode val="edge"/>
          <c:yMode val="edge"/>
          <c:x val="4.5958848009001484E-2"/>
          <c:y val="0.75001629356847666"/>
          <c:w val="0.58882375515259056"/>
          <c:h val="0.159202250068222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99551760480664E-2"/>
          <c:y val="0.31955373189064468"/>
          <c:w val="0.87578009736065143"/>
          <c:h val="0.4870105811285908"/>
        </c:manualLayout>
      </c:layout>
      <c:pieChart>
        <c:varyColors val="1"/>
        <c:ser>
          <c:idx val="0"/>
          <c:order val="0"/>
          <c:tx>
            <c:strRef>
              <c:f>Sheet25!$B$1</c:f>
              <c:strCache>
                <c:ptCount val="1"/>
                <c:pt idx="0">
                  <c:v>UK adults</c:v>
                </c:pt>
              </c:strCache>
            </c:strRef>
          </c:tx>
          <c:dPt>
            <c:idx val="0"/>
            <c:bubble3D val="0"/>
            <c:spPr>
              <a:solidFill>
                <a:schemeClr val="accent1"/>
              </a:solidFill>
              <a:ln>
                <a:noFill/>
              </a:ln>
              <a:effectLst/>
            </c:spPr>
            <c:extLst>
              <c:ext xmlns:c16="http://schemas.microsoft.com/office/drawing/2014/chart" uri="{C3380CC4-5D6E-409C-BE32-E72D297353CC}">
                <c16:uniqueId val="{00000002-06C7-4C53-8A67-79BE606328EA}"/>
              </c:ext>
            </c:extLst>
          </c:dPt>
          <c:dPt>
            <c:idx val="1"/>
            <c:bubble3D val="0"/>
            <c:spPr>
              <a:solidFill>
                <a:srgbClr val="FF585D"/>
              </a:solidFill>
              <a:ln>
                <a:noFill/>
              </a:ln>
              <a:effectLst/>
            </c:spPr>
            <c:extLst>
              <c:ext xmlns:c16="http://schemas.microsoft.com/office/drawing/2014/chart" uri="{C3380CC4-5D6E-409C-BE32-E72D297353CC}">
                <c16:uniqueId val="{00000003-8602-4947-BBE3-A7E05D420067}"/>
              </c:ext>
            </c:extLst>
          </c:dPt>
          <c:dPt>
            <c:idx val="2"/>
            <c:bubble3D val="0"/>
            <c:spPr>
              <a:solidFill>
                <a:srgbClr val="21345C"/>
              </a:solidFill>
              <a:ln>
                <a:noFill/>
              </a:ln>
              <a:effectLst/>
            </c:spPr>
            <c:extLst>
              <c:ext xmlns:c16="http://schemas.microsoft.com/office/drawing/2014/chart" uri="{C3380CC4-5D6E-409C-BE32-E72D297353CC}">
                <c16:uniqueId val="{00000001-06C7-4C53-8A67-79BE606328EA}"/>
              </c:ext>
            </c:extLst>
          </c:dPt>
          <c:dPt>
            <c:idx val="3"/>
            <c:bubble3D val="0"/>
            <c:spPr>
              <a:solidFill>
                <a:srgbClr val="7BAED4"/>
              </a:solidFill>
              <a:ln>
                <a:noFill/>
              </a:ln>
              <a:effectLst/>
            </c:spPr>
            <c:extLst>
              <c:ext xmlns:c16="http://schemas.microsoft.com/office/drawing/2014/chart" uri="{C3380CC4-5D6E-409C-BE32-E72D297353CC}">
                <c16:uniqueId val="{00000007-8602-4947-BBE3-A7E05D42006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6C7-4C53-8A67-79BE606328EA}"/>
                </c:ext>
              </c:extLst>
            </c:dLbl>
            <c:dLbl>
              <c:idx val="2"/>
              <c:layout>
                <c:manualLayout>
                  <c:x val="2.2072072947936512E-2"/>
                  <c:y val="5.16890788277569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C7-4C53-8A67-79BE606328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Sheet25!$A$2:$A$5</c:f>
              <c:strCache>
                <c:ptCount val="4"/>
                <c:pt idx="0">
                  <c:v>No</c:v>
                </c:pt>
                <c:pt idx="1">
                  <c:v>Yes: 1 or 2 months</c:v>
                </c:pt>
                <c:pt idx="2">
                  <c:v>Yes: 3 or more months</c:v>
                </c:pt>
                <c:pt idx="3">
                  <c:v>Don't Know</c:v>
                </c:pt>
              </c:strCache>
            </c:strRef>
          </c:cat>
          <c:val>
            <c:numRef>
              <c:f>Sheet25!$B$2:$B$5</c:f>
              <c:numCache>
                <c:formatCode>0%</c:formatCode>
                <c:ptCount val="4"/>
                <c:pt idx="0">
                  <c:v>0.89</c:v>
                </c:pt>
                <c:pt idx="1">
                  <c:v>0.02</c:v>
                </c:pt>
                <c:pt idx="2">
                  <c:v>7.0000000000000007E-2</c:v>
                </c:pt>
                <c:pt idx="3">
                  <c:v>0.02</c:v>
                </c:pt>
              </c:numCache>
            </c:numRef>
          </c:val>
          <c:extLst>
            <c:ext xmlns:c16="http://schemas.microsoft.com/office/drawing/2014/chart" uri="{C3380CC4-5D6E-409C-BE32-E72D297353CC}">
              <c16:uniqueId val="{00000000-9E08-4368-AC86-2C857372467C}"/>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t"/>
      <c:layout>
        <c:manualLayout>
          <c:xMode val="edge"/>
          <c:yMode val="edge"/>
          <c:x val="0.15523741773371291"/>
          <c:y val="0.82895224625277886"/>
          <c:w val="0.84476258226628709"/>
          <c:h val="6.5379236767118654E-2"/>
        </c:manualLayout>
      </c:layout>
      <c:overlay val="0"/>
      <c:spPr>
        <a:noFill/>
        <a:ln>
          <a:noFill/>
        </a:ln>
        <a:effectLst/>
      </c:spPr>
      <c:txPr>
        <a:bodyPr rot="0" spcFirstLastPara="1" vertOverflow="ellipsis" vert="horz" wrap="square" anchor="ctr" anchorCtr="1"/>
        <a:lstStyle/>
        <a:p>
          <a:pPr algn="ctr">
            <a:defRPr lang="en-GB" sz="9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57523561745494"/>
          <c:y val="0.12005761765364356"/>
          <c:w val="0.43808554334412902"/>
          <c:h val="0.60286483084318609"/>
        </c:manualLayout>
      </c:layout>
      <c:barChart>
        <c:barDir val="bar"/>
        <c:grouping val="clustered"/>
        <c:varyColors val="0"/>
        <c:ser>
          <c:idx val="0"/>
          <c:order val="0"/>
          <c:tx>
            <c:strRef>
              <c:f>Sheet26!$E$1</c:f>
              <c:strCache>
                <c:ptCount val="1"/>
                <c:pt idx="0">
                  <c:v>All UK adults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Sheet26!$D$2:$D$13</c:f>
              <c:strCache>
                <c:ptCount val="12"/>
                <c:pt idx="0">
                  <c:v>Electricity</c:v>
                </c:pt>
                <c:pt idx="1">
                  <c:v>Gas</c:v>
                </c:pt>
                <c:pt idx="2">
                  <c:v>Credit card</c:v>
                </c:pt>
                <c:pt idx="3">
                  <c:v>Council tax</c:v>
                </c:pt>
                <c:pt idx="4">
                  <c:v>Mortgage repayments</c:v>
                </c:pt>
                <c:pt idx="5">
                  <c:v>Rental payments</c:v>
                </c:pt>
                <c:pt idx="6">
                  <c:v>Water</c:v>
                </c:pt>
                <c:pt idx="7">
                  <c:v>Phone</c:v>
                </c:pt>
                <c:pt idx="8">
                  <c:v>Other credit commitments</c:v>
                </c:pt>
                <c:pt idx="9">
                  <c:v>Internet/TV</c:v>
                </c:pt>
                <c:pt idx="10">
                  <c:v>Store card</c:v>
                </c:pt>
                <c:pt idx="11">
                  <c:v>None of these </c:v>
                </c:pt>
              </c:strCache>
            </c:strRef>
          </c:cat>
          <c:val>
            <c:numRef>
              <c:f>Sheet26!$E$2:$E$13</c:f>
              <c:numCache>
                <c:formatCode>0%</c:formatCode>
                <c:ptCount val="12"/>
                <c:pt idx="0">
                  <c:v>0.53</c:v>
                </c:pt>
                <c:pt idx="1">
                  <c:v>0.36</c:v>
                </c:pt>
                <c:pt idx="2">
                  <c:v>0.26</c:v>
                </c:pt>
                <c:pt idx="3">
                  <c:v>0.36</c:v>
                </c:pt>
                <c:pt idx="4">
                  <c:v>0.28999999999999998</c:v>
                </c:pt>
                <c:pt idx="5">
                  <c:v>0.2</c:v>
                </c:pt>
                <c:pt idx="6">
                  <c:v>0.19</c:v>
                </c:pt>
                <c:pt idx="7">
                  <c:v>0.17</c:v>
                </c:pt>
                <c:pt idx="8">
                  <c:v>0.09</c:v>
                </c:pt>
                <c:pt idx="9">
                  <c:v>0.08</c:v>
                </c:pt>
                <c:pt idx="10">
                  <c:v>0.02</c:v>
                </c:pt>
                <c:pt idx="11">
                  <c:v>7.0000000000000007E-2</c:v>
                </c:pt>
              </c:numCache>
            </c:numRef>
          </c:val>
          <c:extLst>
            <c:ext xmlns:c16="http://schemas.microsoft.com/office/drawing/2014/chart" uri="{C3380CC4-5D6E-409C-BE32-E72D297353CC}">
              <c16:uniqueId val="{00000000-80AC-471D-8D5B-E01EA07BCFE3}"/>
            </c:ext>
          </c:extLst>
        </c:ser>
        <c:ser>
          <c:idx val="1"/>
          <c:order val="1"/>
          <c:tx>
            <c:strRef>
              <c:f>Sheet26!$F$1</c:f>
              <c:strCache>
                <c:ptCount val="1"/>
                <c:pt idx="0">
                  <c:v>Over-indebted</c:v>
                </c:pt>
              </c:strCache>
            </c:strRef>
          </c:tx>
          <c:spPr>
            <a:solidFill>
              <a:srgbClr val="FF58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701B4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Sheet26!$D$2:$D$13</c:f>
              <c:strCache>
                <c:ptCount val="12"/>
                <c:pt idx="0">
                  <c:v>Electricity</c:v>
                </c:pt>
                <c:pt idx="1">
                  <c:v>Gas</c:v>
                </c:pt>
                <c:pt idx="2">
                  <c:v>Credit card</c:v>
                </c:pt>
                <c:pt idx="3">
                  <c:v>Council tax</c:v>
                </c:pt>
                <c:pt idx="4">
                  <c:v>Mortgage repayments</c:v>
                </c:pt>
                <c:pt idx="5">
                  <c:v>Rental payments</c:v>
                </c:pt>
                <c:pt idx="6">
                  <c:v>Water</c:v>
                </c:pt>
                <c:pt idx="7">
                  <c:v>Phone</c:v>
                </c:pt>
                <c:pt idx="8">
                  <c:v>Other credit commitments</c:v>
                </c:pt>
                <c:pt idx="9">
                  <c:v>Internet/TV</c:v>
                </c:pt>
                <c:pt idx="10">
                  <c:v>Store card</c:v>
                </c:pt>
                <c:pt idx="11">
                  <c:v>None of these </c:v>
                </c:pt>
              </c:strCache>
            </c:strRef>
          </c:cat>
          <c:val>
            <c:numRef>
              <c:f>Sheet26!$F$2:$F$13</c:f>
              <c:numCache>
                <c:formatCode>0%</c:formatCode>
                <c:ptCount val="12"/>
                <c:pt idx="0">
                  <c:v>0.48</c:v>
                </c:pt>
                <c:pt idx="1">
                  <c:v>0.31</c:v>
                </c:pt>
                <c:pt idx="2">
                  <c:v>0.22</c:v>
                </c:pt>
                <c:pt idx="3">
                  <c:v>0.34</c:v>
                </c:pt>
                <c:pt idx="4">
                  <c:v>0.22</c:v>
                </c:pt>
                <c:pt idx="5">
                  <c:v>0.41</c:v>
                </c:pt>
                <c:pt idx="6">
                  <c:v>0.13</c:v>
                </c:pt>
                <c:pt idx="7">
                  <c:v>0.19</c:v>
                </c:pt>
                <c:pt idx="8">
                  <c:v>0.15</c:v>
                </c:pt>
                <c:pt idx="9">
                  <c:v>7.0000000000000007E-2</c:v>
                </c:pt>
                <c:pt idx="10">
                  <c:v>0.05</c:v>
                </c:pt>
                <c:pt idx="11">
                  <c:v>0.05</c:v>
                </c:pt>
              </c:numCache>
            </c:numRef>
          </c:val>
          <c:extLst>
            <c:ext xmlns:c16="http://schemas.microsoft.com/office/drawing/2014/chart" uri="{C3380CC4-5D6E-409C-BE32-E72D297353CC}">
              <c16:uniqueId val="{00000000-BA4C-40B7-A6F1-132490C82496}"/>
            </c:ext>
          </c:extLst>
        </c:ser>
        <c:dLbls>
          <c:showLegendKey val="0"/>
          <c:showVal val="0"/>
          <c:showCatName val="0"/>
          <c:showSerName val="0"/>
          <c:showPercent val="0"/>
          <c:showBubbleSize val="0"/>
        </c:dLbls>
        <c:gapWidth val="100"/>
        <c:axId val="790233616"/>
        <c:axId val="790229024"/>
      </c:barChart>
      <c:catAx>
        <c:axId val="790233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GB" sz="8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790229024"/>
        <c:crosses val="autoZero"/>
        <c:auto val="1"/>
        <c:lblAlgn val="ctr"/>
        <c:lblOffset val="100"/>
        <c:noMultiLvlLbl val="0"/>
      </c:catAx>
      <c:valAx>
        <c:axId val="790229024"/>
        <c:scaling>
          <c:orientation val="minMax"/>
        </c:scaling>
        <c:delete val="1"/>
        <c:axPos val="t"/>
        <c:numFmt formatCode="0%" sourceLinked="1"/>
        <c:majorTickMark val="none"/>
        <c:minorTickMark val="none"/>
        <c:tickLblPos val="nextTo"/>
        <c:crossAx val="790233616"/>
        <c:crosses val="autoZero"/>
        <c:crossBetween val="between"/>
      </c:valAx>
      <c:spPr>
        <a:noFill/>
        <a:ln>
          <a:noFill/>
        </a:ln>
        <a:effectLst/>
      </c:spPr>
    </c:plotArea>
    <c:legend>
      <c:legendPos val="b"/>
      <c:layout>
        <c:manualLayout>
          <c:xMode val="edge"/>
          <c:yMode val="edge"/>
          <c:x val="0.206233449182427"/>
          <c:y val="0.77337979908663512"/>
          <c:w val="0.57094807665259972"/>
          <c:h val="0.106468273373702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1595" tIns="45798" rIns="91595" bIns="45798" rtlCol="0"/>
          <a:lstStyle>
            <a:lvl1pPr algn="l">
              <a:defRPr sz="1200"/>
            </a:lvl1pPr>
          </a:lstStyle>
          <a:p>
            <a:endParaRPr lang="en-GB"/>
          </a:p>
        </p:txBody>
      </p:sp>
      <p:sp>
        <p:nvSpPr>
          <p:cNvPr id="3" name="Date Placeholder 2"/>
          <p:cNvSpPr>
            <a:spLocks noGrp="1"/>
          </p:cNvSpPr>
          <p:nvPr>
            <p:ph type="dt" sz="quarter" idx="1"/>
          </p:nvPr>
        </p:nvSpPr>
        <p:spPr>
          <a:xfrm>
            <a:off x="3857637" y="0"/>
            <a:ext cx="2951162" cy="497126"/>
          </a:xfrm>
          <a:prstGeom prst="rect">
            <a:avLst/>
          </a:prstGeom>
        </p:spPr>
        <p:txBody>
          <a:bodyPr vert="horz" lIns="91595" tIns="45798" rIns="91595" bIns="45798" rtlCol="0"/>
          <a:lstStyle>
            <a:lvl1pPr algn="r">
              <a:defRPr sz="1200"/>
            </a:lvl1pPr>
          </a:lstStyle>
          <a:p>
            <a:fld id="{533A662D-8C7F-43B6-A3DF-1F9FFE30CBCE}" type="datetimeFigureOut">
              <a:rPr lang="en-GB" smtClean="0"/>
              <a:pPr/>
              <a:t>23/07/2021</a:t>
            </a:fld>
            <a:endParaRPr lang="en-GB"/>
          </a:p>
        </p:txBody>
      </p:sp>
      <p:sp>
        <p:nvSpPr>
          <p:cNvPr id="4" name="Footer Placeholder 3"/>
          <p:cNvSpPr>
            <a:spLocks noGrp="1"/>
          </p:cNvSpPr>
          <p:nvPr>
            <p:ph type="ftr" sz="quarter" idx="2"/>
          </p:nvPr>
        </p:nvSpPr>
        <p:spPr>
          <a:xfrm>
            <a:off x="1" y="9443661"/>
            <a:ext cx="2951162" cy="497126"/>
          </a:xfrm>
          <a:prstGeom prst="rect">
            <a:avLst/>
          </a:prstGeom>
        </p:spPr>
        <p:txBody>
          <a:bodyPr vert="horz" lIns="91595" tIns="45798" rIns="91595" bIns="45798" rtlCol="0" anchor="b"/>
          <a:lstStyle>
            <a:lvl1pPr algn="l">
              <a:defRPr sz="1200"/>
            </a:lvl1pPr>
          </a:lstStyle>
          <a:p>
            <a:endParaRPr lang="en-GB"/>
          </a:p>
        </p:txBody>
      </p:sp>
      <p:sp>
        <p:nvSpPr>
          <p:cNvPr id="5" name="Slide Number Placeholder 4"/>
          <p:cNvSpPr>
            <a:spLocks noGrp="1"/>
          </p:cNvSpPr>
          <p:nvPr>
            <p:ph type="sldNum" sz="quarter" idx="3"/>
          </p:nvPr>
        </p:nvSpPr>
        <p:spPr>
          <a:xfrm>
            <a:off x="3857637" y="9443661"/>
            <a:ext cx="2951162" cy="497126"/>
          </a:xfrm>
          <a:prstGeom prst="rect">
            <a:avLst/>
          </a:prstGeom>
        </p:spPr>
        <p:txBody>
          <a:bodyPr vert="horz" lIns="91595" tIns="45798" rIns="91595" bIns="45798" rtlCol="0" anchor="b"/>
          <a:lstStyle>
            <a:lvl1pPr algn="r">
              <a:defRPr sz="1200"/>
            </a:lvl1pPr>
          </a:lstStyle>
          <a:p>
            <a:fld id="{CAF10CA0-87B6-485D-8823-1E265991BE8B}" type="slidenum">
              <a:rPr lang="en-GB" smtClean="0"/>
              <a:pPr/>
              <a:t>‹#›</a:t>
            </a:fld>
            <a:endParaRPr lang="en-GB"/>
          </a:p>
        </p:txBody>
      </p:sp>
    </p:spTree>
    <p:extLst>
      <p:ext uri="{BB962C8B-B14F-4D97-AF65-F5344CB8AC3E}">
        <p14:creationId xmlns:p14="http://schemas.microsoft.com/office/powerpoint/2010/main" val="4086421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1595" tIns="45798" rIns="91595" bIns="45798" rtlCol="0"/>
          <a:lstStyle>
            <a:lvl1pPr algn="l">
              <a:defRPr sz="1200"/>
            </a:lvl1pPr>
          </a:lstStyle>
          <a:p>
            <a:endParaRPr lang="en-GB"/>
          </a:p>
        </p:txBody>
      </p:sp>
      <p:sp>
        <p:nvSpPr>
          <p:cNvPr id="3" name="Date Placeholder 2"/>
          <p:cNvSpPr>
            <a:spLocks noGrp="1"/>
          </p:cNvSpPr>
          <p:nvPr>
            <p:ph type="dt" idx="1"/>
          </p:nvPr>
        </p:nvSpPr>
        <p:spPr>
          <a:xfrm>
            <a:off x="3857637" y="0"/>
            <a:ext cx="2951162" cy="497126"/>
          </a:xfrm>
          <a:prstGeom prst="rect">
            <a:avLst/>
          </a:prstGeom>
        </p:spPr>
        <p:txBody>
          <a:bodyPr vert="horz" lIns="91595" tIns="45798" rIns="91595" bIns="45798" rtlCol="0"/>
          <a:lstStyle>
            <a:lvl1pPr algn="r">
              <a:defRPr sz="1200"/>
            </a:lvl1pPr>
          </a:lstStyle>
          <a:p>
            <a:fld id="{68726816-488E-4482-9FE0-5D74FD18FC14}" type="datetimeFigureOut">
              <a:rPr lang="en-GB" smtClean="0"/>
              <a:pPr/>
              <a:t>23/07/2021</a:t>
            </a:fld>
            <a:endParaRPr lang="en-GB"/>
          </a:p>
        </p:txBody>
      </p:sp>
      <p:sp>
        <p:nvSpPr>
          <p:cNvPr id="4" name="Slide Image Placeholder 3"/>
          <p:cNvSpPr>
            <a:spLocks noGrp="1" noRot="1" noChangeAspect="1"/>
          </p:cNvSpPr>
          <p:nvPr>
            <p:ph type="sldImg" idx="2"/>
          </p:nvPr>
        </p:nvSpPr>
        <p:spPr>
          <a:xfrm>
            <a:off x="90488" y="746125"/>
            <a:ext cx="6629400" cy="3729038"/>
          </a:xfrm>
          <a:prstGeom prst="rect">
            <a:avLst/>
          </a:prstGeom>
          <a:noFill/>
          <a:ln w="12700">
            <a:solidFill>
              <a:prstClr val="black"/>
            </a:solidFill>
          </a:ln>
        </p:spPr>
        <p:txBody>
          <a:bodyPr vert="horz" lIns="91595" tIns="45798" rIns="91595" bIns="45798"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595" tIns="45798" rIns="91595" bIns="457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3661"/>
            <a:ext cx="2951162" cy="497126"/>
          </a:xfrm>
          <a:prstGeom prst="rect">
            <a:avLst/>
          </a:prstGeom>
        </p:spPr>
        <p:txBody>
          <a:bodyPr vert="horz" lIns="91595" tIns="45798" rIns="91595" bIns="45798" rtlCol="0" anchor="b"/>
          <a:lstStyle>
            <a:lvl1pPr algn="l">
              <a:defRPr sz="1200"/>
            </a:lvl1pPr>
          </a:lstStyle>
          <a:p>
            <a:endParaRPr lang="en-GB"/>
          </a:p>
        </p:txBody>
      </p:sp>
      <p:sp>
        <p:nvSpPr>
          <p:cNvPr id="7" name="Slide Number Placeholder 6"/>
          <p:cNvSpPr>
            <a:spLocks noGrp="1"/>
          </p:cNvSpPr>
          <p:nvPr>
            <p:ph type="sldNum" sz="quarter" idx="5"/>
          </p:nvPr>
        </p:nvSpPr>
        <p:spPr>
          <a:xfrm>
            <a:off x="3857637" y="9443661"/>
            <a:ext cx="2951162" cy="497126"/>
          </a:xfrm>
          <a:prstGeom prst="rect">
            <a:avLst/>
          </a:prstGeom>
        </p:spPr>
        <p:txBody>
          <a:bodyPr vert="horz" lIns="91595" tIns="45798" rIns="91595" bIns="45798" rtlCol="0" anchor="b"/>
          <a:lstStyle>
            <a:lvl1pPr algn="r">
              <a:defRPr sz="1200"/>
            </a:lvl1pPr>
          </a:lstStyle>
          <a:p>
            <a:fld id="{3FFB48B4-AE10-4D20-BEC6-AAA46DAA7DB0}" type="slidenum">
              <a:rPr lang="en-GB" smtClean="0"/>
              <a:pPr/>
              <a:t>‹#›</a:t>
            </a:fld>
            <a:endParaRPr lang="en-GB"/>
          </a:p>
        </p:txBody>
      </p:sp>
    </p:spTree>
    <p:extLst>
      <p:ext uri="{BB962C8B-B14F-4D97-AF65-F5344CB8AC3E}">
        <p14:creationId xmlns:p14="http://schemas.microsoft.com/office/powerpoint/2010/main" val="409260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1233488"/>
            <a:ext cx="5921375" cy="3332162"/>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60CF1-DE7D-4267-9403-624E8C1054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424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2128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FACE9-8861-4E0C-AFFF-1CB115FBAC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5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FACE9-8861-4E0C-AFFF-1CB115FBAC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60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a:solidFill>
                <a:schemeClr val="tx1"/>
              </a:solidFill>
              <a:effectLst/>
              <a:latin typeface="+mn-lt"/>
              <a:ea typeface="+mn-ea"/>
              <a:cs typeface="+mn-cs"/>
            </a:endParaRPr>
          </a:p>
          <a:p>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46444-5724-430C-982D-5703977F4F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46444-5724-430C-982D-5703977F4F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43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1233488"/>
            <a:ext cx="5921375" cy="3332162"/>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GB"/>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60CF1-DE7D-4267-9403-624E8C1054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427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1233488"/>
            <a:ext cx="5921375" cy="3332162"/>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60CF1-DE7D-4267-9403-624E8C1054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F95A7-A110-1F42-9020-C3AAF98541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0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1233488"/>
            <a:ext cx="5921375" cy="3332162"/>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60CF1-DE7D-4267-9403-624E8C1054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31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1233488"/>
            <a:ext cx="5921375" cy="3332162"/>
          </a:xfrm>
          <a:prstGeom prst="rect">
            <a:avLst/>
          </a:prstGeom>
          <a:noFill/>
          <a:ln w="12700">
            <a:solidFill>
              <a:prstClr val="black"/>
            </a:solidFill>
          </a:ln>
        </p:spPr>
      </p:sp>
      <p:sp>
        <p:nvSpPr>
          <p:cNvPr id="3" name="Notes Placeholder 2"/>
          <p:cNvSpPr>
            <a:spLocks noGrp="1"/>
          </p:cNvSpPr>
          <p:nvPr>
            <p:ph type="body" idx="1"/>
          </p:nvPr>
        </p:nvSpPr>
        <p:spPr/>
        <p:txBody>
          <a:bodyPr/>
          <a:lstStyle/>
          <a:p>
            <a:pPr>
              <a:spcBef>
                <a:spcPct val="20000"/>
              </a:spcBef>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60CF1-DE7D-4267-9403-624E8C1054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87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1233488"/>
            <a:ext cx="5921375" cy="3332162"/>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60CF1-DE7D-4267-9403-624E8C1054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516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4F95A7-A110-1F42-9020-C3AAF98541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505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FACE9-8861-4E0C-AFFF-1CB115FBAC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35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57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ntent with explanatio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a:fillRect/>
          </a:stretch>
        </p:blipFill>
        <p:spPr>
          <a:xfrm>
            <a:off x="-48683" y="-27385"/>
            <a:ext cx="12289368" cy="6912769"/>
          </a:xfrm>
          <a:prstGeom prst="rect">
            <a:avLst/>
          </a:prstGeom>
        </p:spPr>
      </p:pic>
      <p:sp>
        <p:nvSpPr>
          <p:cNvPr id="22" name="Content Placeholder 2"/>
          <p:cNvSpPr>
            <a:spLocks noGrp="1"/>
          </p:cNvSpPr>
          <p:nvPr>
            <p:ph idx="14"/>
          </p:nvPr>
        </p:nvSpPr>
        <p:spPr>
          <a:xfrm>
            <a:off x="960000" y="1633538"/>
            <a:ext cx="10272000" cy="3096468"/>
          </a:xfrm>
        </p:spPr>
        <p:txBody>
          <a:bodyPr lIns="0" tIns="0" rIns="0" bIns="0"/>
          <a:lstStyle>
            <a:lvl1pPr marL="0" indent="0">
              <a:buNone/>
              <a:defRPr>
                <a:solidFill>
                  <a:srgbClr val="FF585D"/>
                </a:solidFill>
                <a:latin typeface="+mn-lt"/>
              </a:defRPr>
            </a:lvl1pPr>
            <a:lvl2pPr marL="0" indent="0">
              <a:buNone/>
              <a:defRPr/>
            </a:lvl2pPr>
            <a:lvl3pPr marL="0" indent="0">
              <a:buNone/>
              <a:defRPr/>
            </a:lvl3pPr>
            <a:lvl4pPr marL="0" indent="0">
              <a:buNone/>
              <a:defRPr/>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3"/>
          <p:cNvSpPr>
            <a:spLocks noGrp="1"/>
          </p:cNvSpPr>
          <p:nvPr>
            <p:ph type="title"/>
          </p:nvPr>
        </p:nvSpPr>
        <p:spPr>
          <a:xfrm>
            <a:off x="958851" y="288000"/>
            <a:ext cx="10278533" cy="1155600"/>
          </a:xfrm>
        </p:spPr>
        <p:txBody>
          <a:bodyPr/>
          <a:lstStyle>
            <a:lvl1pPr>
              <a:defRPr b="1"/>
            </a:lvl1pPr>
          </a:lstStyle>
          <a:p>
            <a:r>
              <a:rPr lang="en-US"/>
              <a:t>Click to edit Master title style</a:t>
            </a:r>
            <a:endParaRPr lang="en-GB"/>
          </a:p>
        </p:txBody>
      </p:sp>
      <p:sp>
        <p:nvSpPr>
          <p:cNvPr id="3" name="Text Placeholder 2"/>
          <p:cNvSpPr>
            <a:spLocks noGrp="1"/>
          </p:cNvSpPr>
          <p:nvPr>
            <p:ph type="body" sz="quarter" idx="19"/>
          </p:nvPr>
        </p:nvSpPr>
        <p:spPr>
          <a:xfrm>
            <a:off x="960000" y="4796925"/>
            <a:ext cx="10272000" cy="1080000"/>
          </a:xfrm>
        </p:spPr>
        <p:txBody>
          <a:bodyPr>
            <a:normAutofit/>
          </a:bodyPr>
          <a:lstStyle>
            <a:lvl1pPr marL="0" indent="0">
              <a:buNone/>
              <a:defRPr lang="en-US" sz="1600" kern="1200" baseline="0" smtClean="0">
                <a:solidFill>
                  <a:srgbClr val="701B45"/>
                </a:solidFill>
                <a:latin typeface="+mn-lt"/>
                <a:ea typeface="+mn-ea"/>
                <a:cs typeface="+mn-cs"/>
              </a:defRPr>
            </a:lvl1pPr>
            <a:lvl2pPr marL="0" indent="0">
              <a:buNone/>
              <a:defRPr lang="en-US" sz="1000" kern="1200" baseline="0" smtClean="0">
                <a:solidFill>
                  <a:srgbClr val="8E1537"/>
                </a:solidFill>
                <a:latin typeface="+mn-lt"/>
                <a:ea typeface="+mn-ea"/>
                <a:cs typeface="+mn-cs"/>
              </a:defRPr>
            </a:lvl2pPr>
            <a:lvl3pPr marL="0" indent="0">
              <a:buNone/>
              <a:defRPr lang="en-US" sz="1000" kern="1200" baseline="0" smtClean="0">
                <a:solidFill>
                  <a:srgbClr val="8E1537"/>
                </a:solidFill>
                <a:latin typeface="+mn-lt"/>
                <a:ea typeface="+mn-ea"/>
                <a:cs typeface="+mn-cs"/>
              </a:defRPr>
            </a:lvl3pPr>
            <a:lvl4pPr marL="0" indent="0">
              <a:buNone/>
              <a:defRPr lang="en-US" sz="1000" kern="1200" baseline="0" smtClean="0">
                <a:solidFill>
                  <a:srgbClr val="8E1537"/>
                </a:solidFill>
                <a:latin typeface="+mn-lt"/>
                <a:ea typeface="+mn-ea"/>
                <a:cs typeface="+mn-cs"/>
              </a:defRPr>
            </a:lvl4pPr>
            <a:lvl5pPr marL="0" indent="0">
              <a:buNone/>
              <a:defRPr lang="en-GB" sz="1000" kern="1200" baseline="0">
                <a:solidFill>
                  <a:srgbClr val="8E1537"/>
                </a:solidFill>
                <a:latin typeface="+mn-lt"/>
                <a:ea typeface="+mn-ea"/>
                <a:cs typeface="+mn-cs"/>
              </a:defRPr>
            </a:lvl5pPr>
          </a:lstStyle>
          <a:p>
            <a:pPr lvl="0"/>
            <a:r>
              <a:rPr lang="en-US"/>
              <a:t>Click to edit Master text styles</a:t>
            </a:r>
          </a:p>
        </p:txBody>
      </p:sp>
      <p:sp>
        <p:nvSpPr>
          <p:cNvPr id="2" name="Slide Number Placeholder 1"/>
          <p:cNvSpPr>
            <a:spLocks noGrp="1"/>
          </p:cNvSpPr>
          <p:nvPr>
            <p:ph type="sldNum" sz="quarter" idx="20"/>
          </p:nvPr>
        </p:nvSpPr>
        <p:spPr/>
        <p:txBody>
          <a:bodyPr/>
          <a:lstStyle/>
          <a:p>
            <a:fld id="{3BCFDB86-9AA8-4FA0-859E-0ABCBFE83936}" type="slidenum">
              <a:rPr lang="en-GB" smtClean="0"/>
              <a:t>‹#›</a:t>
            </a:fld>
            <a:endParaRPr lang="en-GB"/>
          </a:p>
        </p:txBody>
      </p:sp>
      <p:sp>
        <p:nvSpPr>
          <p:cNvPr id="7" name="TextBox 6">
            <a:extLst>
              <a:ext uri="{FF2B5EF4-FFF2-40B4-BE49-F238E27FC236}">
                <a16:creationId xmlns:a16="http://schemas.microsoft.com/office/drawing/2014/main" id="{ED689A72-F6C9-4CD7-A165-FD47D1947D86}"/>
              </a:ext>
            </a:extLst>
          </p:cNvPr>
          <p:cNvSpPr txBox="1"/>
          <p:nvPr userDrawn="1"/>
        </p:nvSpPr>
        <p:spPr>
          <a:xfrm>
            <a:off x="815413" y="0"/>
            <a:ext cx="403244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a:solidFill>
                  <a:srgbClr val="701B45"/>
                </a:solidFill>
              </a:rPr>
              <a:t>FCA Official</a:t>
            </a:r>
          </a:p>
        </p:txBody>
      </p:sp>
    </p:spTree>
    <p:extLst>
      <p:ext uri="{BB962C8B-B14F-4D97-AF65-F5344CB8AC3E}">
        <p14:creationId xmlns:p14="http://schemas.microsoft.com/office/powerpoint/2010/main" val="196552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A_Charts Portrai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a:fillRect/>
          </a:stretch>
        </p:blipFill>
        <p:spPr>
          <a:xfrm>
            <a:off x="-48683" y="-27385"/>
            <a:ext cx="12289368" cy="6912769"/>
          </a:xfrm>
          <a:prstGeom prst="rect">
            <a:avLst/>
          </a:prstGeom>
        </p:spPr>
      </p:pic>
      <p:sp>
        <p:nvSpPr>
          <p:cNvPr id="8" name="Title 3"/>
          <p:cNvSpPr>
            <a:spLocks noGrp="1"/>
          </p:cNvSpPr>
          <p:nvPr>
            <p:ph type="title"/>
          </p:nvPr>
        </p:nvSpPr>
        <p:spPr>
          <a:xfrm>
            <a:off x="958851" y="288000"/>
            <a:ext cx="10278533" cy="1155600"/>
          </a:xfrm>
        </p:spPr>
        <p:txBody>
          <a:bodyPr/>
          <a:lstStyle>
            <a:lvl1pPr>
              <a:defRPr b="1"/>
            </a:lvl1pPr>
          </a:lstStyle>
          <a:p>
            <a:r>
              <a:rPr lang="en-US"/>
              <a:t>Click to edit Master title style</a:t>
            </a:r>
            <a:endParaRPr lang="en-GB"/>
          </a:p>
        </p:txBody>
      </p:sp>
      <p:sp>
        <p:nvSpPr>
          <p:cNvPr id="5" name="Text Placeholder 4"/>
          <p:cNvSpPr>
            <a:spLocks noGrp="1"/>
          </p:cNvSpPr>
          <p:nvPr>
            <p:ph type="body" sz="quarter" idx="18"/>
          </p:nvPr>
        </p:nvSpPr>
        <p:spPr>
          <a:xfrm>
            <a:off x="6341384" y="1633538"/>
            <a:ext cx="4896000" cy="4248000"/>
          </a:xfrm>
        </p:spPr>
        <p:txBody>
          <a:bodyPr/>
          <a:lstStyle>
            <a:lvl1pPr marL="0" indent="0">
              <a:buNone/>
              <a:defRPr>
                <a:solidFill>
                  <a:srgbClr val="FF585D"/>
                </a:solidFill>
                <a:latin typeface="+mn-lt"/>
              </a:defRPr>
            </a:lvl1pPr>
            <a:lvl2pPr marL="0" indent="0">
              <a:buNone/>
              <a:defRPr>
                <a:solidFill>
                  <a:srgbClr val="FF585D"/>
                </a:solidFill>
                <a:latin typeface="+mn-lt"/>
              </a:defRPr>
            </a:lvl2pPr>
            <a:lvl3pPr marL="0" indent="0">
              <a:buNone/>
              <a:defRPr>
                <a:solidFill>
                  <a:srgbClr val="701B45"/>
                </a:solidFill>
                <a:latin typeface="+mn-lt"/>
              </a:defRPr>
            </a:lvl3pPr>
            <a:lvl4pPr marL="0" indent="0">
              <a:buNone/>
              <a:defRPr>
                <a:solidFill>
                  <a:srgbClr val="701B45"/>
                </a:solidFill>
                <a:latin typeface="+mn-lt"/>
              </a:defRPr>
            </a:lvl4pPr>
            <a:lvl5pPr marL="0" indent="0">
              <a:buNone/>
              <a:defRPr sz="16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9"/>
          </p:nvPr>
        </p:nvSpPr>
        <p:spPr/>
        <p:txBody>
          <a:bodyPr/>
          <a:lstStyle/>
          <a:p>
            <a:fld id="{3BCFDB86-9AA8-4FA0-859E-0ABCBFE83936}" type="slidenum">
              <a:rPr lang="en-GB" smtClean="0"/>
              <a:t>‹#›</a:t>
            </a:fld>
            <a:endParaRPr lang="en-GB"/>
          </a:p>
        </p:txBody>
      </p:sp>
      <p:sp>
        <p:nvSpPr>
          <p:cNvPr id="9" name="Chart Placeholder 2"/>
          <p:cNvSpPr>
            <a:spLocks noGrp="1"/>
          </p:cNvSpPr>
          <p:nvPr>
            <p:ph type="chart" sz="quarter" idx="20"/>
          </p:nvPr>
        </p:nvSpPr>
        <p:spPr>
          <a:xfrm>
            <a:off x="959999" y="1633538"/>
            <a:ext cx="4896000" cy="4248000"/>
          </a:xfrm>
        </p:spPr>
        <p:txBody>
          <a:bodyPr>
            <a:normAutofit/>
          </a:bodyPr>
          <a:lstStyle>
            <a:lvl1pPr marL="342900" marR="0" indent="-342900" algn="l" defTabSz="914400" rtl="0" eaLnBrk="1" fontAlgn="auto" latinLnBrk="0" hangingPunct="1">
              <a:lnSpc>
                <a:spcPct val="100000"/>
              </a:lnSpc>
              <a:spcBef>
                <a:spcPct val="20000"/>
              </a:spcBef>
              <a:spcAft>
                <a:spcPct val="0"/>
              </a:spcAft>
              <a:buClrTx/>
              <a:buSzTx/>
              <a:buFontTx/>
              <a:buChar char="–"/>
              <a:defRPr sz="2400">
                <a:solidFill>
                  <a:schemeClr val="tx1"/>
                </a:solidFill>
                <a:latin typeface="+mn-lt"/>
              </a:defRPr>
            </a:lvl1pPr>
          </a:lstStyle>
          <a:p>
            <a:r>
              <a:rPr lang="en-US"/>
              <a:t>Click icon to add chart</a:t>
            </a:r>
            <a:endParaRPr lang="en-GB"/>
          </a:p>
        </p:txBody>
      </p:sp>
      <p:sp>
        <p:nvSpPr>
          <p:cNvPr id="7" name="TextBox 6">
            <a:extLst>
              <a:ext uri="{FF2B5EF4-FFF2-40B4-BE49-F238E27FC236}">
                <a16:creationId xmlns:a16="http://schemas.microsoft.com/office/drawing/2014/main" id="{B06ED6E2-54E8-4A78-89BC-4FB001CD75F9}"/>
              </a:ext>
            </a:extLst>
          </p:cNvPr>
          <p:cNvSpPr txBox="1"/>
          <p:nvPr userDrawn="1"/>
        </p:nvSpPr>
        <p:spPr>
          <a:xfrm>
            <a:off x="815413" y="0"/>
            <a:ext cx="403244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a:solidFill>
                  <a:srgbClr val="701B45"/>
                </a:solidFill>
              </a:rPr>
              <a:t>FCA Official</a:t>
            </a:r>
          </a:p>
        </p:txBody>
      </p:sp>
    </p:spTree>
    <p:extLst>
      <p:ext uri="{BB962C8B-B14F-4D97-AF65-F5344CB8AC3E}">
        <p14:creationId xmlns:p14="http://schemas.microsoft.com/office/powerpoint/2010/main" val="3223960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B_Charts_landscap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a:fillRect/>
          </a:stretch>
        </p:blipFill>
        <p:spPr>
          <a:xfrm>
            <a:off x="-48683" y="-27385"/>
            <a:ext cx="12289368" cy="6912769"/>
          </a:xfrm>
          <a:prstGeom prst="rect">
            <a:avLst/>
          </a:prstGeom>
        </p:spPr>
      </p:pic>
      <p:sp>
        <p:nvSpPr>
          <p:cNvPr id="8" name="Title 3"/>
          <p:cNvSpPr>
            <a:spLocks noGrp="1"/>
          </p:cNvSpPr>
          <p:nvPr>
            <p:ph type="title"/>
          </p:nvPr>
        </p:nvSpPr>
        <p:spPr>
          <a:xfrm>
            <a:off x="958851" y="288000"/>
            <a:ext cx="10278533" cy="1155600"/>
          </a:xfrm>
        </p:spPr>
        <p:txBody>
          <a:bodyPr/>
          <a:lstStyle>
            <a:lvl1pPr>
              <a:defRPr b="1"/>
            </a:lvl1pPr>
          </a:lstStyle>
          <a:p>
            <a:r>
              <a:rPr lang="en-US"/>
              <a:t>Click to edit Master title style</a:t>
            </a:r>
            <a:endParaRPr lang="en-GB"/>
          </a:p>
        </p:txBody>
      </p:sp>
      <p:sp>
        <p:nvSpPr>
          <p:cNvPr id="13" name="Text Placeholder 4"/>
          <p:cNvSpPr>
            <a:spLocks noGrp="1"/>
          </p:cNvSpPr>
          <p:nvPr>
            <p:ph type="body" sz="quarter" idx="18"/>
          </p:nvPr>
        </p:nvSpPr>
        <p:spPr>
          <a:xfrm>
            <a:off x="960000" y="4796925"/>
            <a:ext cx="10277384" cy="1080000"/>
          </a:xfrm>
        </p:spPr>
        <p:txBody>
          <a:bodyPr>
            <a:normAutofit/>
          </a:bodyPr>
          <a:lstStyle>
            <a:lvl1pPr marL="0" indent="0">
              <a:buFontTx/>
              <a:buNone/>
              <a:defRPr lang="en-US" sz="1600" kern="1200" smtClean="0">
                <a:solidFill>
                  <a:srgbClr val="701B45"/>
                </a:solidFill>
                <a:latin typeface="+mn-lt"/>
                <a:ea typeface="+mn-ea"/>
                <a:cs typeface="+mn-cs"/>
              </a:defRPr>
            </a:lvl1pPr>
            <a:lvl2pPr marL="0" indent="0">
              <a:buFontTx/>
              <a:buNone/>
              <a:defRPr sz="2000"/>
            </a:lvl2pPr>
            <a:lvl3pPr marL="0" indent="0">
              <a:buFontTx/>
              <a:buNone/>
              <a:defRPr sz="1800"/>
            </a:lvl3pPr>
            <a:lvl4pPr marL="0" indent="0">
              <a:buFontTx/>
              <a:buNone/>
              <a:defRPr sz="1600"/>
            </a:lvl4pPr>
            <a:lvl5pPr marL="0" indent="0">
              <a:buFontTx/>
              <a:buNone/>
              <a:defRPr sz="1400"/>
            </a:lvl5pPr>
          </a:lstStyle>
          <a:p>
            <a:pPr lvl="0"/>
            <a:r>
              <a:rPr lang="en-US"/>
              <a:t>Click to edit Master text styles</a:t>
            </a:r>
          </a:p>
        </p:txBody>
      </p:sp>
      <p:sp>
        <p:nvSpPr>
          <p:cNvPr id="3" name="Chart Placeholder 2"/>
          <p:cNvSpPr>
            <a:spLocks noGrp="1"/>
          </p:cNvSpPr>
          <p:nvPr>
            <p:ph type="chart" sz="quarter" idx="19"/>
          </p:nvPr>
        </p:nvSpPr>
        <p:spPr>
          <a:xfrm>
            <a:off x="959999" y="1633538"/>
            <a:ext cx="10272000" cy="2880000"/>
          </a:xfrm>
        </p:spPr>
        <p:txBody>
          <a:bodyPr>
            <a:normAutofit/>
          </a:bodyPr>
          <a:lstStyle>
            <a:lvl1pPr marL="342900" marR="0" indent="-342900" algn="l" defTabSz="914400" rtl="0" eaLnBrk="1" fontAlgn="auto" latinLnBrk="0" hangingPunct="1">
              <a:lnSpc>
                <a:spcPct val="100000"/>
              </a:lnSpc>
              <a:spcBef>
                <a:spcPct val="20000"/>
              </a:spcBef>
              <a:spcAft>
                <a:spcPct val="0"/>
              </a:spcAft>
              <a:buClrTx/>
              <a:buSzTx/>
              <a:buFontTx/>
              <a:buChar char="–"/>
              <a:defRPr sz="2400">
                <a:solidFill>
                  <a:schemeClr val="tx1"/>
                </a:solidFill>
                <a:latin typeface="+mn-lt"/>
              </a:defRPr>
            </a:lvl1pPr>
          </a:lstStyle>
          <a:p>
            <a:r>
              <a:rPr lang="en-US"/>
              <a:t>Click icon to add chart</a:t>
            </a:r>
            <a:endParaRPr lang="en-GB"/>
          </a:p>
        </p:txBody>
      </p:sp>
      <p:sp>
        <p:nvSpPr>
          <p:cNvPr id="2" name="Slide Number Placeholder 1"/>
          <p:cNvSpPr>
            <a:spLocks noGrp="1"/>
          </p:cNvSpPr>
          <p:nvPr>
            <p:ph type="sldNum" sz="quarter" idx="20"/>
          </p:nvPr>
        </p:nvSpPr>
        <p:spPr/>
        <p:txBody>
          <a:bodyPr/>
          <a:lstStyle/>
          <a:p>
            <a:fld id="{3BCFDB86-9AA8-4FA0-859E-0ABCBFE83936}" type="slidenum">
              <a:rPr lang="en-GB" smtClean="0"/>
              <a:t>‹#›</a:t>
            </a:fld>
            <a:endParaRPr lang="en-GB"/>
          </a:p>
        </p:txBody>
      </p:sp>
      <p:sp>
        <p:nvSpPr>
          <p:cNvPr id="7" name="TextBox 6">
            <a:extLst>
              <a:ext uri="{FF2B5EF4-FFF2-40B4-BE49-F238E27FC236}">
                <a16:creationId xmlns:a16="http://schemas.microsoft.com/office/drawing/2014/main" id="{59BE31B6-73B5-441C-A4E2-18EFD3A831CC}"/>
              </a:ext>
            </a:extLst>
          </p:cNvPr>
          <p:cNvSpPr txBox="1"/>
          <p:nvPr userDrawn="1"/>
        </p:nvSpPr>
        <p:spPr>
          <a:xfrm>
            <a:off x="815413" y="0"/>
            <a:ext cx="403244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a:solidFill>
                  <a:srgbClr val="701B45"/>
                </a:solidFill>
              </a:rPr>
              <a:t>FCA Official</a:t>
            </a:r>
          </a:p>
        </p:txBody>
      </p:sp>
    </p:spTree>
    <p:extLst>
      <p:ext uri="{BB962C8B-B14F-4D97-AF65-F5344CB8AC3E}">
        <p14:creationId xmlns:p14="http://schemas.microsoft.com/office/powerpoint/2010/main" val="1010026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A_Tables_Portrai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a:fillRect/>
          </a:stretch>
        </p:blipFill>
        <p:spPr>
          <a:xfrm>
            <a:off x="-48683" y="-27385"/>
            <a:ext cx="12289368" cy="6912769"/>
          </a:xfrm>
          <a:prstGeom prst="rect">
            <a:avLst/>
          </a:prstGeom>
        </p:spPr>
      </p:pic>
      <p:sp>
        <p:nvSpPr>
          <p:cNvPr id="8" name="Title 3"/>
          <p:cNvSpPr>
            <a:spLocks noGrp="1"/>
          </p:cNvSpPr>
          <p:nvPr>
            <p:ph type="title"/>
          </p:nvPr>
        </p:nvSpPr>
        <p:spPr>
          <a:xfrm>
            <a:off x="958851" y="288000"/>
            <a:ext cx="10278533" cy="1155600"/>
          </a:xfrm>
        </p:spPr>
        <p:txBody>
          <a:bodyPr/>
          <a:lstStyle>
            <a:lvl1pPr>
              <a:defRPr b="1"/>
            </a:lvl1pPr>
          </a:lstStyle>
          <a:p>
            <a:r>
              <a:rPr lang="en-US"/>
              <a:t>Click to edit Master title style</a:t>
            </a:r>
            <a:endParaRPr lang="en-GB"/>
          </a:p>
        </p:txBody>
      </p:sp>
      <p:sp>
        <p:nvSpPr>
          <p:cNvPr id="3" name="Table Placeholder 2"/>
          <p:cNvSpPr>
            <a:spLocks noGrp="1"/>
          </p:cNvSpPr>
          <p:nvPr>
            <p:ph type="tbl" sz="quarter" idx="14"/>
          </p:nvPr>
        </p:nvSpPr>
        <p:spPr>
          <a:xfrm>
            <a:off x="960000" y="1633538"/>
            <a:ext cx="4896000" cy="4248000"/>
          </a:xfrm>
        </p:spPr>
        <p:txBody>
          <a:bodyPr>
            <a:normAutofit/>
          </a:bodyPr>
          <a:lstStyle>
            <a:lvl1pPr marL="342900" marR="0" indent="-342900" algn="l" defTabSz="914400" rtl="0" eaLnBrk="1" fontAlgn="auto" latinLnBrk="0" hangingPunct="1">
              <a:lnSpc>
                <a:spcPct val="100000"/>
              </a:lnSpc>
              <a:spcBef>
                <a:spcPct val="20000"/>
              </a:spcBef>
              <a:spcAft>
                <a:spcPct val="0"/>
              </a:spcAft>
              <a:buClrTx/>
              <a:buSzTx/>
              <a:buFontTx/>
              <a:buChar char="–"/>
              <a:defRPr sz="2400" baseline="0">
                <a:solidFill>
                  <a:schemeClr val="tx1"/>
                </a:solidFill>
                <a:latin typeface="+mn-lt"/>
              </a:defRPr>
            </a:lvl1pPr>
          </a:lstStyle>
          <a:p>
            <a:r>
              <a:rPr lang="en-US"/>
              <a:t>Click icon to add table</a:t>
            </a:r>
            <a:endParaRPr lang="en-GB"/>
          </a:p>
        </p:txBody>
      </p:sp>
      <p:sp>
        <p:nvSpPr>
          <p:cNvPr id="11" name="Text Placeholder 4"/>
          <p:cNvSpPr>
            <a:spLocks noGrp="1"/>
          </p:cNvSpPr>
          <p:nvPr>
            <p:ph type="body" sz="quarter" idx="18"/>
          </p:nvPr>
        </p:nvSpPr>
        <p:spPr>
          <a:xfrm>
            <a:off x="6341384" y="1633538"/>
            <a:ext cx="4896000" cy="4248000"/>
          </a:xfrm>
        </p:spPr>
        <p:txBody>
          <a:bodyPr/>
          <a:lstStyle>
            <a:lvl1pPr marL="0" indent="0">
              <a:buNone/>
              <a:defRPr>
                <a:solidFill>
                  <a:srgbClr val="FF585D"/>
                </a:solidFill>
                <a:latin typeface="+mn-lt"/>
              </a:defRPr>
            </a:lvl1pPr>
            <a:lvl2pPr marL="0" indent="0">
              <a:buNone/>
              <a:defRPr>
                <a:solidFill>
                  <a:srgbClr val="FF585D"/>
                </a:solidFill>
                <a:latin typeface="+mn-lt"/>
              </a:defRPr>
            </a:lvl2pPr>
            <a:lvl3pPr marL="0" indent="0">
              <a:buNone/>
              <a:defRPr>
                <a:solidFill>
                  <a:srgbClr val="701B45"/>
                </a:solidFill>
                <a:latin typeface="+mn-lt"/>
              </a:defRPr>
            </a:lvl3pPr>
            <a:lvl4pPr marL="0" indent="0">
              <a:buNone/>
              <a:defRPr>
                <a:solidFill>
                  <a:srgbClr val="701B45"/>
                </a:solidFill>
                <a:latin typeface="+mn-lt"/>
              </a:defRPr>
            </a:lvl4pPr>
            <a:lvl5pPr marL="0" indent="0">
              <a:buNone/>
              <a:defRPr sz="16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9"/>
          </p:nvPr>
        </p:nvSpPr>
        <p:spPr/>
        <p:txBody>
          <a:bodyPr/>
          <a:lstStyle/>
          <a:p>
            <a:fld id="{3BCFDB86-9AA8-4FA0-859E-0ABCBFE83936}" type="slidenum">
              <a:rPr lang="en-GB" smtClean="0"/>
              <a:t>‹#›</a:t>
            </a:fld>
            <a:endParaRPr lang="en-GB"/>
          </a:p>
        </p:txBody>
      </p:sp>
      <p:sp>
        <p:nvSpPr>
          <p:cNvPr id="7" name="TextBox 6">
            <a:extLst>
              <a:ext uri="{FF2B5EF4-FFF2-40B4-BE49-F238E27FC236}">
                <a16:creationId xmlns:a16="http://schemas.microsoft.com/office/drawing/2014/main" id="{191553E0-E1E0-4DFB-BAFF-44461E07B8DC}"/>
              </a:ext>
            </a:extLst>
          </p:cNvPr>
          <p:cNvSpPr txBox="1"/>
          <p:nvPr userDrawn="1"/>
        </p:nvSpPr>
        <p:spPr>
          <a:xfrm>
            <a:off x="815413" y="0"/>
            <a:ext cx="403244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a:solidFill>
                  <a:srgbClr val="701B45"/>
                </a:solidFill>
              </a:rPr>
              <a:t>FCA Official</a:t>
            </a:r>
          </a:p>
        </p:txBody>
      </p:sp>
    </p:spTree>
    <p:extLst>
      <p:ext uri="{BB962C8B-B14F-4D97-AF65-F5344CB8AC3E}">
        <p14:creationId xmlns:p14="http://schemas.microsoft.com/office/powerpoint/2010/main" val="111496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B_Tables_landscap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a:fillRect/>
          </a:stretch>
        </p:blipFill>
        <p:spPr>
          <a:xfrm>
            <a:off x="-48683" y="-27385"/>
            <a:ext cx="12289368" cy="6912769"/>
          </a:xfrm>
          <a:prstGeom prst="rect">
            <a:avLst/>
          </a:prstGeom>
        </p:spPr>
      </p:pic>
      <p:sp>
        <p:nvSpPr>
          <p:cNvPr id="10" name="Table Placeholder 2"/>
          <p:cNvSpPr>
            <a:spLocks noGrp="1"/>
          </p:cNvSpPr>
          <p:nvPr>
            <p:ph type="tbl" sz="quarter" idx="17"/>
          </p:nvPr>
        </p:nvSpPr>
        <p:spPr>
          <a:xfrm>
            <a:off x="960000" y="1633538"/>
            <a:ext cx="10272000" cy="2880000"/>
          </a:xfrm>
        </p:spPr>
        <p:txBody>
          <a:bodyPr>
            <a:normAutofit/>
          </a:bodyPr>
          <a:lstStyle>
            <a:lvl1pPr marL="342900" marR="0" indent="-342900" algn="l" defTabSz="914400" rtl="0" eaLnBrk="1" fontAlgn="auto" latinLnBrk="0" hangingPunct="1">
              <a:lnSpc>
                <a:spcPct val="100000"/>
              </a:lnSpc>
              <a:spcBef>
                <a:spcPct val="20000"/>
              </a:spcBef>
              <a:spcAft>
                <a:spcPct val="0"/>
              </a:spcAft>
              <a:buClrTx/>
              <a:buSzTx/>
              <a:buFontTx/>
              <a:buChar char="–"/>
              <a:defRPr sz="2400" baseline="0">
                <a:solidFill>
                  <a:schemeClr val="tx1"/>
                </a:solidFill>
                <a:latin typeface="+mn-lt"/>
              </a:defRPr>
            </a:lvl1pPr>
          </a:lstStyle>
          <a:p>
            <a:r>
              <a:rPr lang="en-US"/>
              <a:t>Click icon to add table</a:t>
            </a:r>
            <a:endParaRPr lang="en-GB"/>
          </a:p>
        </p:txBody>
      </p:sp>
      <p:sp>
        <p:nvSpPr>
          <p:cNvPr id="8" name="Title 3"/>
          <p:cNvSpPr>
            <a:spLocks noGrp="1"/>
          </p:cNvSpPr>
          <p:nvPr>
            <p:ph type="title"/>
          </p:nvPr>
        </p:nvSpPr>
        <p:spPr>
          <a:xfrm>
            <a:off x="958851" y="288000"/>
            <a:ext cx="10278533" cy="1155600"/>
          </a:xfrm>
        </p:spPr>
        <p:txBody>
          <a:bodyPr/>
          <a:lstStyle/>
          <a:p>
            <a:r>
              <a:rPr lang="en-US"/>
              <a:t>Click to edit Master title style</a:t>
            </a:r>
            <a:endParaRPr lang="en-GB"/>
          </a:p>
        </p:txBody>
      </p:sp>
      <p:sp>
        <p:nvSpPr>
          <p:cNvPr id="13" name="Text Placeholder 4"/>
          <p:cNvSpPr>
            <a:spLocks noGrp="1"/>
          </p:cNvSpPr>
          <p:nvPr>
            <p:ph type="body" sz="quarter" idx="18"/>
          </p:nvPr>
        </p:nvSpPr>
        <p:spPr>
          <a:xfrm>
            <a:off x="960000" y="4796925"/>
            <a:ext cx="10277384" cy="1080000"/>
          </a:xfrm>
        </p:spPr>
        <p:txBody>
          <a:bodyPr>
            <a:normAutofit/>
          </a:bodyPr>
          <a:lstStyle>
            <a:lvl1pPr marL="0" indent="0">
              <a:buFontTx/>
              <a:buNone/>
              <a:defRPr lang="en-US" sz="1600" kern="1200" smtClean="0">
                <a:solidFill>
                  <a:srgbClr val="701B45"/>
                </a:solidFill>
                <a:latin typeface="+mn-lt"/>
                <a:ea typeface="+mn-ea"/>
                <a:cs typeface="+mn-cs"/>
              </a:defRPr>
            </a:lvl1pPr>
            <a:lvl2pPr marL="0" indent="0">
              <a:buFontTx/>
              <a:buNone/>
              <a:defRPr sz="2000"/>
            </a:lvl2pPr>
            <a:lvl3pPr marL="0" indent="0">
              <a:buFontTx/>
              <a:buNone/>
              <a:defRPr sz="1800"/>
            </a:lvl3pPr>
            <a:lvl4pPr marL="0" indent="0">
              <a:buFontTx/>
              <a:buNone/>
              <a:defRPr sz="1600"/>
            </a:lvl4pPr>
            <a:lvl5pPr marL="0" indent="0">
              <a:buFontTx/>
              <a:buNone/>
              <a:defRPr sz="1400"/>
            </a:lvl5pPr>
          </a:lstStyle>
          <a:p>
            <a:pPr lvl="0"/>
            <a:r>
              <a:rPr lang="en-US"/>
              <a:t>Click to edit Master text styles</a:t>
            </a:r>
          </a:p>
        </p:txBody>
      </p:sp>
      <p:sp>
        <p:nvSpPr>
          <p:cNvPr id="2" name="Slide Number Placeholder 1"/>
          <p:cNvSpPr>
            <a:spLocks noGrp="1"/>
          </p:cNvSpPr>
          <p:nvPr>
            <p:ph type="sldNum" sz="quarter" idx="19"/>
          </p:nvPr>
        </p:nvSpPr>
        <p:spPr/>
        <p:txBody>
          <a:bodyPr/>
          <a:lstStyle/>
          <a:p>
            <a:fld id="{3BCFDB86-9AA8-4FA0-859E-0ABCBFE83936}" type="slidenum">
              <a:rPr lang="en-GB" smtClean="0"/>
              <a:t>‹#›</a:t>
            </a:fld>
            <a:endParaRPr lang="en-GB"/>
          </a:p>
        </p:txBody>
      </p:sp>
      <p:sp>
        <p:nvSpPr>
          <p:cNvPr id="7" name="TextBox 6">
            <a:extLst>
              <a:ext uri="{FF2B5EF4-FFF2-40B4-BE49-F238E27FC236}">
                <a16:creationId xmlns:a16="http://schemas.microsoft.com/office/drawing/2014/main" id="{C20FBC1D-E518-40C7-B5F2-5E74BC0622FD}"/>
              </a:ext>
            </a:extLst>
          </p:cNvPr>
          <p:cNvSpPr txBox="1"/>
          <p:nvPr userDrawn="1"/>
        </p:nvSpPr>
        <p:spPr>
          <a:xfrm>
            <a:off x="815413" y="0"/>
            <a:ext cx="403244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a:solidFill>
                  <a:srgbClr val="701B45"/>
                </a:solidFill>
              </a:rPr>
              <a:t>FCA Official</a:t>
            </a:r>
          </a:p>
        </p:txBody>
      </p:sp>
    </p:spTree>
    <p:extLst>
      <p:ext uri="{BB962C8B-B14F-4D97-AF65-F5344CB8AC3E}">
        <p14:creationId xmlns:p14="http://schemas.microsoft.com/office/powerpoint/2010/main" val="1807179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7B_Tables_landscap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a:fillRect/>
          </a:stretch>
        </p:blipFill>
        <p:spPr>
          <a:xfrm>
            <a:off x="-43002" y="-30730"/>
            <a:ext cx="12289367" cy="6908378"/>
          </a:xfrm>
          <a:prstGeom prst="rect">
            <a:avLst/>
          </a:prstGeom>
        </p:spPr>
      </p:pic>
      <p:sp>
        <p:nvSpPr>
          <p:cNvPr id="2" name="TextBox 1">
            <a:extLst>
              <a:ext uri="{FF2B5EF4-FFF2-40B4-BE49-F238E27FC236}">
                <a16:creationId xmlns:a16="http://schemas.microsoft.com/office/drawing/2014/main" id="{9F6881A6-1134-4003-B692-B10327A9B4B7}"/>
              </a:ext>
            </a:extLst>
          </p:cNvPr>
          <p:cNvSpPr txBox="1"/>
          <p:nvPr userDrawn="1"/>
        </p:nvSpPr>
        <p:spPr>
          <a:xfrm>
            <a:off x="815414" y="4820960"/>
            <a:ext cx="3936437" cy="1200329"/>
          </a:xfrm>
          <a:prstGeom prst="rect">
            <a:avLst/>
          </a:prstGeom>
          <a:noFill/>
        </p:spPr>
        <p:txBody>
          <a:bodyPr wrap="square" rtlCol="0">
            <a:spAutoFit/>
          </a:bodyPr>
          <a:lstStyle/>
          <a:p>
            <a:r>
              <a:rPr lang="en-GB" sz="1200">
                <a:latin typeface="+mn-lt"/>
              </a:rPr>
              <a:t>FCA Head Office</a:t>
            </a:r>
          </a:p>
          <a:p>
            <a:r>
              <a:rPr lang="en-GB" sz="1200">
                <a:latin typeface="+mn-lt"/>
              </a:rPr>
              <a:t>12 Endeavour Square</a:t>
            </a:r>
          </a:p>
          <a:p>
            <a:r>
              <a:rPr lang="en-GB" sz="1200">
                <a:latin typeface="+mn-lt"/>
              </a:rPr>
              <a:t>London</a:t>
            </a:r>
          </a:p>
          <a:p>
            <a:r>
              <a:rPr lang="en-GB" sz="1200">
                <a:latin typeface="+mn-lt"/>
              </a:rPr>
              <a:t>E20 1JN</a:t>
            </a:r>
          </a:p>
          <a:p>
            <a:endParaRPr lang="en-GB" sz="1200">
              <a:latin typeface="+mn-lt"/>
            </a:endParaRPr>
          </a:p>
          <a:p>
            <a:r>
              <a:rPr lang="en-GB" sz="1200">
                <a:latin typeface="+mn-lt"/>
              </a:rPr>
              <a:t>www.fca.org.uk</a:t>
            </a:r>
          </a:p>
        </p:txBody>
      </p:sp>
      <p:cxnSp>
        <p:nvCxnSpPr>
          <p:cNvPr id="4" name="Straight Connector 3">
            <a:extLst>
              <a:ext uri="{FF2B5EF4-FFF2-40B4-BE49-F238E27FC236}">
                <a16:creationId xmlns:a16="http://schemas.microsoft.com/office/drawing/2014/main" id="{DA1EDB86-62AC-42F0-9C4B-F113153E5F2B}"/>
              </a:ext>
            </a:extLst>
          </p:cNvPr>
          <p:cNvCxnSpPr/>
          <p:nvPr userDrawn="1"/>
        </p:nvCxnSpPr>
        <p:spPr>
          <a:xfrm>
            <a:off x="911424" y="4725144"/>
            <a:ext cx="28803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18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Bullet content">
    <p:spTree>
      <p:nvGrpSpPr>
        <p:cNvPr id="1" name=""/>
        <p:cNvGrpSpPr/>
        <p:nvPr/>
      </p:nvGrpSpPr>
      <p:grpSpPr>
        <a:xfrm>
          <a:off x="0" y="0"/>
          <a:ext cx="0" cy="0"/>
          <a:chOff x="0" y="0"/>
          <a:chExt cx="0" cy="0"/>
        </a:xfrm>
      </p:grpSpPr>
      <p:pic>
        <p:nvPicPr>
          <p:cNvPr id="6" name="Picture 5" descr="Graphics_White_01.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274639"/>
            <a:ext cx="10972800" cy="891880"/>
          </a:xfrm>
        </p:spPr>
        <p:txBody>
          <a:bodyPr anchor="b"/>
          <a:lstStyle/>
          <a:p>
            <a:r>
              <a:rPr lang="en-US"/>
              <a:t>Click to edit Master title style</a:t>
            </a:r>
          </a:p>
        </p:txBody>
      </p:sp>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a:p>
        </p:txBody>
      </p:sp>
      <p:sp>
        <p:nvSpPr>
          <p:cNvPr id="9" name="Text Placeholder 7"/>
          <p:cNvSpPr>
            <a:spLocks noGrp="1"/>
          </p:cNvSpPr>
          <p:nvPr>
            <p:ph type="body" sz="quarter" idx="11"/>
          </p:nvPr>
        </p:nvSpPr>
        <p:spPr>
          <a:xfrm>
            <a:off x="609600" y="1349081"/>
            <a:ext cx="10972800" cy="4777083"/>
          </a:xfrm>
        </p:spPr>
        <p:txBody>
          <a:bodyPr/>
          <a:lstStyle>
            <a:lvl1pPr marL="38399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3B691841-556C-4CF3-8975-F50667BB39B7}"/>
              </a:ext>
            </a:extLst>
          </p:cNvPr>
          <p:cNvSpPr txBox="1"/>
          <p:nvPr userDrawn="1"/>
        </p:nvSpPr>
        <p:spPr>
          <a:xfrm>
            <a:off x="815413" y="1"/>
            <a:ext cx="4032448" cy="276999"/>
          </a:xfrm>
          <a:prstGeom prst="rect">
            <a:avLst/>
          </a:prstGeom>
          <a:noFill/>
        </p:spPr>
        <p:txBody>
          <a:bodyPr wrap="square" rtlCol="0">
            <a:spAutoFit/>
          </a:bodyPr>
          <a:lstStyle/>
          <a:p>
            <a:r>
              <a:rPr lang="en-GB" sz="1200">
                <a:solidFill>
                  <a:srgbClr val="701B45"/>
                </a:solidFill>
              </a:rPr>
              <a:t>Public</a:t>
            </a:r>
          </a:p>
        </p:txBody>
      </p:sp>
    </p:spTree>
    <p:extLst>
      <p:ext uri="{BB962C8B-B14F-4D97-AF65-F5344CB8AC3E}">
        <p14:creationId xmlns:p14="http://schemas.microsoft.com/office/powerpoint/2010/main" val="3135725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pic>
        <p:nvPicPr>
          <p:cNvPr id="6" name="Picture 5" descr="Graphics_White_01.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274639"/>
            <a:ext cx="10972800" cy="891880"/>
          </a:xfrm>
        </p:spPr>
        <p:txBody>
          <a:bodyPr anchor="b"/>
          <a:lstStyle/>
          <a:p>
            <a:r>
              <a:rPr lang="en-US"/>
              <a:t>Click to edit Master title style</a:t>
            </a:r>
          </a:p>
        </p:txBody>
      </p:sp>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a:p>
        </p:txBody>
      </p:sp>
      <p:sp>
        <p:nvSpPr>
          <p:cNvPr id="5" name="Text Placeholder 2"/>
          <p:cNvSpPr>
            <a:spLocks noGrp="1"/>
          </p:cNvSpPr>
          <p:nvPr>
            <p:ph idx="1" hasCustomPrompt="1"/>
          </p:nvPr>
        </p:nvSpPr>
        <p:spPr>
          <a:xfrm>
            <a:off x="609600" y="1349081"/>
            <a:ext cx="10972800" cy="4777083"/>
          </a:xfrm>
          <a:prstGeom prst="rect">
            <a:avLst/>
          </a:prstGeom>
        </p:spPr>
        <p:txBody>
          <a:bodyPr vert="horz" lIns="91440" tIns="45720" rIns="91440" bIns="45720" rtlCol="0" anchor="t">
            <a:normAutofit/>
          </a:bodyPr>
          <a:lstStyle>
            <a:lvl1pPr marL="0" indent="0">
              <a:spcAft>
                <a:spcPts val="2933"/>
              </a:spcAft>
              <a:buFontTx/>
              <a:buNone/>
              <a:defRPr sz="2667" b="0" baseline="0"/>
            </a:lvl1pPr>
          </a:lstStyle>
          <a:p>
            <a:pPr lvl="0"/>
            <a:r>
              <a:rPr lang="en-US"/>
              <a:t>Click to edit Master text styles (content to be inserted as paragraphs and not bullet points)</a:t>
            </a:r>
          </a:p>
        </p:txBody>
      </p:sp>
      <p:sp>
        <p:nvSpPr>
          <p:cNvPr id="7" name="TextBox 6">
            <a:extLst>
              <a:ext uri="{FF2B5EF4-FFF2-40B4-BE49-F238E27FC236}">
                <a16:creationId xmlns:a16="http://schemas.microsoft.com/office/drawing/2014/main" id="{0B29B3A9-6F7F-4F54-87DD-EEFF53EFBCCF}"/>
              </a:ext>
            </a:extLst>
          </p:cNvPr>
          <p:cNvSpPr txBox="1"/>
          <p:nvPr userDrawn="1"/>
        </p:nvSpPr>
        <p:spPr>
          <a:xfrm>
            <a:off x="815413" y="1"/>
            <a:ext cx="4032448" cy="276999"/>
          </a:xfrm>
          <a:prstGeom prst="rect">
            <a:avLst/>
          </a:prstGeom>
          <a:noFill/>
        </p:spPr>
        <p:txBody>
          <a:bodyPr wrap="square" rtlCol="0">
            <a:spAutoFit/>
          </a:bodyPr>
          <a:lstStyle/>
          <a:p>
            <a:r>
              <a:rPr lang="en-GB" sz="1200">
                <a:solidFill>
                  <a:srgbClr val="701B45"/>
                </a:solidFill>
              </a:rPr>
              <a:t>FCA OFFICIAL</a:t>
            </a:r>
          </a:p>
        </p:txBody>
      </p:sp>
    </p:spTree>
    <p:extLst>
      <p:ext uri="{BB962C8B-B14F-4D97-AF65-F5344CB8AC3E}">
        <p14:creationId xmlns:p14="http://schemas.microsoft.com/office/powerpoint/2010/main" val="1947357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LS. Blank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a:fillRect/>
          </a:stretch>
        </p:blipFill>
        <p:spPr>
          <a:xfrm>
            <a:off x="-48684" y="-54769"/>
            <a:ext cx="12289368" cy="6912769"/>
          </a:xfrm>
          <a:prstGeom prst="rect">
            <a:avLst/>
          </a:prstGeom>
        </p:spPr>
      </p:pic>
      <p:sp>
        <p:nvSpPr>
          <p:cNvPr id="8" name="Title 3"/>
          <p:cNvSpPr>
            <a:spLocks noGrp="1"/>
          </p:cNvSpPr>
          <p:nvPr>
            <p:ph type="title" hasCustomPrompt="1"/>
          </p:nvPr>
        </p:nvSpPr>
        <p:spPr>
          <a:xfrm>
            <a:off x="958851" y="288000"/>
            <a:ext cx="10278533" cy="836744"/>
          </a:xfrm>
        </p:spPr>
        <p:txBody>
          <a:bodyPr>
            <a:normAutofit/>
          </a:bodyPr>
          <a:lstStyle>
            <a:lvl1pPr>
              <a:defRPr sz="2200"/>
            </a:lvl1pPr>
          </a:lstStyle>
          <a:p>
            <a:r>
              <a:rPr lang="en-GB"/>
              <a:t>Slide header</a:t>
            </a:r>
          </a:p>
        </p:txBody>
      </p:sp>
      <p:sp>
        <p:nvSpPr>
          <p:cNvPr id="2" name="Slide Number Placeholder 1"/>
          <p:cNvSpPr>
            <a:spLocks noGrp="1"/>
          </p:cNvSpPr>
          <p:nvPr>
            <p:ph type="sldNum" sz="quarter" idx="19"/>
          </p:nvPr>
        </p:nvSpPr>
        <p:spPr/>
        <p:txBody>
          <a:bodyPr/>
          <a:lstStyle/>
          <a:p>
            <a:fld id="{3BCFDB86-9AA8-4FA0-859E-0ABCBFE83936}" type="slidenum">
              <a:rPr lang="en-GB" smtClean="0"/>
              <a:t>‹#›</a:t>
            </a:fld>
            <a:endParaRPr lang="en-GB"/>
          </a:p>
        </p:txBody>
      </p:sp>
      <p:sp>
        <p:nvSpPr>
          <p:cNvPr id="7" name="TextBox 6">
            <a:extLst>
              <a:ext uri="{FF2B5EF4-FFF2-40B4-BE49-F238E27FC236}">
                <a16:creationId xmlns:a16="http://schemas.microsoft.com/office/drawing/2014/main" id="{C20FBC1D-E518-40C7-B5F2-5E74BC0622FD}"/>
              </a:ext>
            </a:extLst>
          </p:cNvPr>
          <p:cNvSpPr txBox="1"/>
          <p:nvPr userDrawn="1"/>
        </p:nvSpPr>
        <p:spPr>
          <a:xfrm>
            <a:off x="815413" y="0"/>
            <a:ext cx="4032448" cy="230832"/>
          </a:xfrm>
          <a:prstGeom prst="rect">
            <a:avLst/>
          </a:prstGeom>
          <a:noFill/>
        </p:spPr>
        <p:txBody>
          <a:bodyPr wrap="square" rtlCol="0">
            <a:spAutoFit/>
          </a:bodyPr>
          <a:lstStyle/>
          <a:p>
            <a:r>
              <a:rPr lang="en-GB" sz="900">
                <a:solidFill>
                  <a:srgbClr val="701B45"/>
                </a:solidFill>
              </a:rPr>
              <a:t>UNRESTRICTED</a:t>
            </a:r>
          </a:p>
        </p:txBody>
      </p:sp>
    </p:spTree>
    <p:extLst>
      <p:ext uri="{BB962C8B-B14F-4D97-AF65-F5344CB8AC3E}">
        <p14:creationId xmlns:p14="http://schemas.microsoft.com/office/powerpoint/2010/main" val="3855775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2" name="Picture 1" descr="Graphics_Whit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13"/>
          <p:cNvSpPr>
            <a:spLocks noGrp="1"/>
          </p:cNvSpPr>
          <p:nvPr>
            <p:ph type="body" sz="quarter" idx="12" hasCustomPrompt="1"/>
          </p:nvPr>
        </p:nvSpPr>
        <p:spPr>
          <a:xfrm>
            <a:off x="541865" y="2352675"/>
            <a:ext cx="10013951" cy="1526117"/>
          </a:xfrm>
        </p:spPr>
        <p:txBody>
          <a:bodyPr>
            <a:normAutofit/>
          </a:bodyPr>
          <a:lstStyle>
            <a:lvl1pPr marL="0" indent="0">
              <a:buFontTx/>
              <a:buNone/>
              <a:defRPr sz="400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section subtitle</a:t>
            </a:r>
          </a:p>
          <a:p>
            <a:pPr lvl="0"/>
            <a:r>
              <a:rPr lang="en-US"/>
              <a:t>(maximum two lines)</a:t>
            </a:r>
          </a:p>
        </p:txBody>
      </p:sp>
      <p:sp>
        <p:nvSpPr>
          <p:cNvPr id="6" name="Text Placeholder 15"/>
          <p:cNvSpPr>
            <a:spLocks noGrp="1"/>
          </p:cNvSpPr>
          <p:nvPr>
            <p:ph type="body" sz="quarter" idx="13" hasCustomPrompt="1"/>
          </p:nvPr>
        </p:nvSpPr>
        <p:spPr>
          <a:xfrm>
            <a:off x="541867" y="4681771"/>
            <a:ext cx="8421511" cy="582083"/>
          </a:xfrm>
        </p:spPr>
        <p:txBody>
          <a:bodyPr anchor="t">
            <a:normAutofit/>
          </a:bodyPr>
          <a:lstStyle>
            <a:lvl1pPr marL="0" indent="0">
              <a:buFontTx/>
              <a:buNone/>
              <a:defRPr sz="3200" baseline="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GB"/>
              <a:t>Click to edit section details (one line)</a:t>
            </a:r>
            <a:endParaRPr lang="en-US"/>
          </a:p>
        </p:txBody>
      </p:sp>
      <p:sp>
        <p:nvSpPr>
          <p:cNvPr id="7" name="Text Placeholder 17"/>
          <p:cNvSpPr>
            <a:spLocks noGrp="1"/>
          </p:cNvSpPr>
          <p:nvPr>
            <p:ph type="body" sz="quarter" idx="14" hasCustomPrompt="1"/>
          </p:nvPr>
        </p:nvSpPr>
        <p:spPr>
          <a:xfrm>
            <a:off x="541867" y="1158875"/>
            <a:ext cx="10013951" cy="982133"/>
          </a:xfrm>
        </p:spPr>
        <p:txBody>
          <a:bodyPr anchor="b">
            <a:noAutofit/>
          </a:bodyPr>
          <a:lstStyle>
            <a:lvl1pPr marL="0" indent="0">
              <a:buFontTx/>
              <a:buNone/>
              <a:defRPr sz="5333" b="1">
                <a:solidFill>
                  <a:schemeClr val="bg1"/>
                </a:solidFill>
              </a:defRPr>
            </a:lvl1pPr>
          </a:lstStyle>
          <a:p>
            <a:pPr lvl="0"/>
            <a:r>
              <a:rPr lang="en-GB"/>
              <a:t>Click to edit section title</a:t>
            </a:r>
            <a:endParaRPr lang="en-US"/>
          </a:p>
        </p:txBody>
      </p:sp>
      <p:sp>
        <p:nvSpPr>
          <p:cNvPr id="3" name="Slide Number Placeholder 2"/>
          <p:cNvSpPr>
            <a:spLocks noGrp="1"/>
          </p:cNvSpPr>
          <p:nvPr>
            <p:ph type="sldNum" sz="quarter" idx="15"/>
          </p:nvPr>
        </p:nvSpPr>
        <p:spPr/>
        <p:txBody>
          <a:bodyPr/>
          <a:lstStyle>
            <a:lvl1pPr>
              <a:defRPr>
                <a:solidFill>
                  <a:schemeClr val="tx1"/>
                </a:solidFill>
              </a:defRPr>
            </a:lvl1pPr>
          </a:lstStyle>
          <a:p>
            <a:fld id="{2066355A-084C-D24E-9AD2-7E4FC41EA627}" type="slidenum">
              <a:rPr lang="en-US" smtClean="0"/>
              <a:pPr/>
              <a:t>‹#›</a:t>
            </a:fld>
            <a:endParaRPr lang="en-US"/>
          </a:p>
        </p:txBody>
      </p:sp>
      <p:sp>
        <p:nvSpPr>
          <p:cNvPr id="11" name="TextBox 10">
            <a:extLst>
              <a:ext uri="{FF2B5EF4-FFF2-40B4-BE49-F238E27FC236}">
                <a16:creationId xmlns:a16="http://schemas.microsoft.com/office/drawing/2014/main" id="{63DBC9B1-B145-4D50-9F12-4E25E7201D67}"/>
              </a:ext>
            </a:extLst>
          </p:cNvPr>
          <p:cNvSpPr txBox="1"/>
          <p:nvPr userDrawn="1"/>
        </p:nvSpPr>
        <p:spPr>
          <a:xfrm>
            <a:off x="815413" y="1"/>
            <a:ext cx="4032448" cy="27699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200">
                <a:solidFill>
                  <a:schemeClr val="bg2"/>
                </a:solidFill>
              </a:rPr>
              <a:t>FCA RESTRICTED</a:t>
            </a:r>
          </a:p>
        </p:txBody>
      </p:sp>
    </p:spTree>
    <p:extLst>
      <p:ext uri="{BB962C8B-B14F-4D97-AF65-F5344CB8AC3E}">
        <p14:creationId xmlns:p14="http://schemas.microsoft.com/office/powerpoint/2010/main" val="304183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5"/>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600C80B2-5EB6-4999-8D4F-FF5D862D224F}" type="slidenum">
              <a:rPr lang="en-GB" smtClean="0"/>
              <a:pPr/>
              <a:t>‹#›</a:t>
            </a:fld>
            <a:endParaRPr lang="en-GB"/>
          </a:p>
        </p:txBody>
      </p:sp>
    </p:spTree>
    <p:extLst>
      <p:ext uri="{BB962C8B-B14F-4D97-AF65-F5344CB8AC3E}">
        <p14:creationId xmlns:p14="http://schemas.microsoft.com/office/powerpoint/2010/main" val="3147150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10" name="Picture Placeholder 3"/>
          <p:cNvSpPr>
            <a:spLocks noGrp="1"/>
          </p:cNvSpPr>
          <p:nvPr>
            <p:ph type="pic" sz="quarter" idx="14" hasCustomPrompt="1"/>
          </p:nvPr>
        </p:nvSpPr>
        <p:spPr>
          <a:xfrm>
            <a:off x="0" y="0"/>
            <a:ext cx="12192000" cy="611735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2"/>
          </a:solidFill>
          <a:ln w="3175">
            <a:noFill/>
          </a:ln>
        </p:spPr>
        <p:txBody>
          <a:bodyPr wrap="square" lIns="90000" tIns="828000" bIns="457200" anchor="t">
            <a:noAutofit/>
          </a:bodyPr>
          <a:lstStyle>
            <a:lvl1pPr algn="ctr">
              <a:buNone/>
              <a:defRPr sz="1600" b="0" baseline="0">
                <a:solidFill>
                  <a:schemeClr val="tx1">
                    <a:lumMod val="50000"/>
                    <a:lumOff val="50000"/>
                  </a:schemeClr>
                </a:solidFill>
                <a:latin typeface="Calibri" panose="020F0502020204030204" pitchFamily="34" charset="0"/>
              </a:defRPr>
            </a:lvl1pPr>
          </a:lstStyle>
          <a:p>
            <a:r>
              <a:rPr lang="en-US"/>
              <a:t>Image holder – Drag image into slide</a:t>
            </a:r>
          </a:p>
        </p:txBody>
      </p:sp>
      <p:sp>
        <p:nvSpPr>
          <p:cNvPr id="15" name="Rectangle 14"/>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outerShdw blurRad="812800" dist="38100" dir="5400000" algn="t" rotWithShape="0">
                    <a:prstClr val="black">
                      <a:alpha val="40000"/>
                    </a:prstClr>
                  </a:outerShdw>
                </a:effectLst>
                <a:latin typeface="Calibri" panose="020F0502020204030204" pitchFamily="34" charset="0"/>
              </a:defRPr>
            </a:lvl1pPr>
          </a:lstStyle>
          <a:p>
            <a:r>
              <a:rPr lang="en-US"/>
              <a:t>Presentation title: 80pt</a:t>
            </a:r>
          </a:p>
        </p:txBody>
      </p:sp>
      <p:sp>
        <p:nvSpPr>
          <p:cNvPr id="23" name="Subtitle 2"/>
          <p:cNvSpPr>
            <a:spLocks noGrp="1"/>
          </p:cNvSpPr>
          <p:nvPr>
            <p:ph type="subTitle" idx="1" hasCustomPrompt="1"/>
          </p:nvPr>
        </p:nvSpPr>
        <p:spPr>
          <a:xfrm>
            <a:off x="1030819" y="3836432"/>
            <a:ext cx="9992783" cy="1368370"/>
          </a:xfrm>
          <a:prstGeom prst="rect">
            <a:avLst/>
          </a:prstGeom>
        </p:spPr>
        <p:txBody>
          <a:bodyPr>
            <a:noAutofit/>
          </a:bodyPr>
          <a:lstStyle>
            <a:lvl1pPr marL="0" indent="0" algn="l">
              <a:buNone/>
              <a:defRPr sz="3200" b="1">
                <a:solidFill>
                  <a:schemeClr val="bg1"/>
                </a:solidFill>
                <a:effectLst>
                  <a:outerShdw blurRad="749300" dist="38100" dir="5400000" algn="t" rotWithShape="0">
                    <a:prstClr val="black">
                      <a:alpha val="58000"/>
                    </a:prstClr>
                  </a:outerShdw>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 32pt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385823926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with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3" y="562785"/>
            <a:ext cx="8551332" cy="439981"/>
          </a:xfrm>
          <a:prstGeom prst="rect">
            <a:avLst/>
          </a:prstGeom>
        </p:spPr>
        <p:txBody>
          <a:bodyPr>
            <a:noAutofit/>
          </a:bodyPr>
          <a:lstStyle>
            <a:lvl1pPr>
              <a:defRPr sz="2800" b="1">
                <a:solidFill>
                  <a:srgbClr val="008542"/>
                </a:solidFill>
                <a:latin typeface="Calibri" panose="020F0502020204030204" pitchFamily="34" charset="0"/>
              </a:defRPr>
            </a:lvl1pPr>
          </a:lstStyle>
          <a:p>
            <a:r>
              <a:rPr lang="en-US"/>
              <a:t>Heading: 28pt</a:t>
            </a:r>
          </a:p>
        </p:txBody>
      </p:sp>
      <p:sp>
        <p:nvSpPr>
          <p:cNvPr id="19" name="Footer Placeholder 1"/>
          <p:cNvSpPr txBox="1">
            <a:spLocks/>
          </p:cNvSpPr>
          <p:nvPr/>
        </p:nvSpPr>
        <p:spPr>
          <a:xfrm>
            <a:off x="11440589" y="6483354"/>
            <a:ext cx="4847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9010BB-F1CF-4422-A220-2D1BCBBB1C17}" type="slidenum">
              <a:rPr lang="en-GB" sz="800" smtClean="0">
                <a:solidFill>
                  <a:srgbClr val="FFFFFF">
                    <a:lumMod val="50000"/>
                  </a:srgbClr>
                </a:solidFill>
                <a:latin typeface="Calibri" panose="020F0502020204030204" pitchFamily="34" charset="0"/>
              </a:rPr>
              <a:pPr algn="r"/>
              <a:t>‹#›</a:t>
            </a:fld>
            <a:endParaRPr lang="en-GB" sz="600">
              <a:solidFill>
                <a:srgbClr val="FFFFFF">
                  <a:lumMod val="50000"/>
                </a:srgbClr>
              </a:solidFill>
            </a:endParaRPr>
          </a:p>
        </p:txBody>
      </p:sp>
      <p:sp>
        <p:nvSpPr>
          <p:cNvPr id="8" name="Subtitle 2"/>
          <p:cNvSpPr>
            <a:spLocks noGrp="1"/>
          </p:cNvSpPr>
          <p:nvPr>
            <p:ph type="subTitle" idx="1" hasCustomPrompt="1"/>
          </p:nvPr>
        </p:nvSpPr>
        <p:spPr>
          <a:xfrm>
            <a:off x="762003" y="1026305"/>
            <a:ext cx="8551332" cy="339785"/>
          </a:xfrm>
          <a:prstGeom prst="rect">
            <a:avLst/>
          </a:prstGeom>
          <a:effectLst/>
        </p:spPr>
        <p:txBody>
          <a:bodyPr>
            <a:noAutofit/>
          </a:bodyPr>
          <a:lstStyle>
            <a:lvl1pPr marL="0" indent="0" algn="l">
              <a:buNone/>
              <a:defRPr sz="1800" b="1">
                <a:solidFill>
                  <a:srgbClr val="008542"/>
                </a:solidFill>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 18pt</a:t>
            </a:r>
          </a:p>
        </p:txBody>
      </p:sp>
      <p:sp>
        <p:nvSpPr>
          <p:cNvPr id="6" name="Text Placeholder 5"/>
          <p:cNvSpPr>
            <a:spLocks noGrp="1"/>
          </p:cNvSpPr>
          <p:nvPr>
            <p:ph type="body" sz="quarter" idx="11" hasCustomPrompt="1"/>
          </p:nvPr>
        </p:nvSpPr>
        <p:spPr>
          <a:xfrm>
            <a:off x="762001" y="1676399"/>
            <a:ext cx="8551334" cy="4319287"/>
          </a:xfrm>
          <a:prstGeom prst="rect">
            <a:avLst/>
          </a:prstGeom>
        </p:spPr>
        <p:txBody>
          <a:bodyPr/>
          <a:lstStyle>
            <a:lvl1pPr marL="0" indent="0">
              <a:lnSpc>
                <a:spcPct val="100000"/>
              </a:lnSpc>
              <a:spcBef>
                <a:spcPts val="0"/>
              </a:spcBef>
              <a:buNone/>
              <a:defRPr sz="1600" baseline="0">
                <a:latin typeface="Calibri" panose="020F0502020204030204" pitchFamily="34" charset="0"/>
              </a:defRPr>
            </a:lvl1pPr>
          </a:lstStyle>
          <a:p>
            <a:pPr lvl="0"/>
            <a:r>
              <a:rPr lang="en-US"/>
              <a:t>Body: 16pt</a:t>
            </a:r>
          </a:p>
          <a:p>
            <a:pPr lvl="0"/>
            <a:r>
              <a:rPr lang="en-US"/>
              <a:t>(Only widen text box if necessary)</a:t>
            </a:r>
            <a:endParaRPr lang="en-GB"/>
          </a:p>
        </p:txBody>
      </p:sp>
      <p:sp>
        <p:nvSpPr>
          <p:cNvPr id="7" name="Footer Placeholder 1"/>
          <p:cNvSpPr txBox="1">
            <a:spLocks/>
          </p:cNvSpPr>
          <p:nvPr userDrawn="1"/>
        </p:nvSpPr>
        <p:spPr>
          <a:xfrm>
            <a:off x="330201" y="6630244"/>
            <a:ext cx="2302928" cy="176444"/>
          </a:xfrm>
          <a:prstGeom prst="rect">
            <a:avLst/>
          </a:prstGeom>
        </p:spPr>
        <p:txBody>
          <a:bodyPr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rgbClr val="FFFFFF">
                    <a:lumMod val="50000"/>
                  </a:srgbClr>
                </a:solidFill>
                <a:latin typeface="Calibri" panose="020F0502020204030204" pitchFamily="34" charset="0"/>
              </a:rPr>
              <a:t>Copyright © United Utilities Water Limited 2020</a:t>
            </a:r>
            <a:endParaRPr lang="en-GB" sz="800">
              <a:solidFill>
                <a:srgbClr val="FFFFFF">
                  <a:lumMod val="50000"/>
                </a:srgbClr>
              </a:solidFill>
            </a:endParaRPr>
          </a:p>
        </p:txBody>
      </p:sp>
    </p:spTree>
    <p:extLst>
      <p:ext uri="{BB962C8B-B14F-4D97-AF65-F5344CB8AC3E}">
        <p14:creationId xmlns:p14="http://schemas.microsoft.com/office/powerpoint/2010/main" val="299979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without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3" y="562785"/>
            <a:ext cx="8551332" cy="439981"/>
          </a:xfrm>
          <a:prstGeom prst="rect">
            <a:avLst/>
          </a:prstGeom>
        </p:spPr>
        <p:txBody>
          <a:bodyPr>
            <a:noAutofit/>
          </a:bodyPr>
          <a:lstStyle>
            <a:lvl1pPr>
              <a:defRPr sz="2800" b="1" baseline="0">
                <a:solidFill>
                  <a:srgbClr val="008542"/>
                </a:solidFill>
                <a:latin typeface="Calibri" panose="020F0502020204030204" pitchFamily="34" charset="0"/>
              </a:defRPr>
            </a:lvl1pPr>
          </a:lstStyle>
          <a:p>
            <a:r>
              <a:rPr lang="en-US"/>
              <a:t>Heading: 28pt</a:t>
            </a:r>
          </a:p>
        </p:txBody>
      </p:sp>
      <p:sp>
        <p:nvSpPr>
          <p:cNvPr id="19" name="Footer Placeholder 1"/>
          <p:cNvSpPr txBox="1">
            <a:spLocks/>
          </p:cNvSpPr>
          <p:nvPr/>
        </p:nvSpPr>
        <p:spPr>
          <a:xfrm>
            <a:off x="11440589" y="6483354"/>
            <a:ext cx="4847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9010BB-F1CF-4422-A220-2D1BCBBB1C17}" type="slidenum">
              <a:rPr lang="en-GB" sz="800" smtClean="0">
                <a:solidFill>
                  <a:srgbClr val="FFFFFF">
                    <a:lumMod val="50000"/>
                  </a:srgbClr>
                </a:solidFill>
                <a:latin typeface="Calibri" panose="020F0502020204030204" pitchFamily="34" charset="0"/>
              </a:rPr>
              <a:pPr algn="r"/>
              <a:t>‹#›</a:t>
            </a:fld>
            <a:endParaRPr lang="en-GB" sz="600">
              <a:solidFill>
                <a:srgbClr val="FFFFFF">
                  <a:lumMod val="50000"/>
                </a:srgbClr>
              </a:solidFill>
            </a:endParaRPr>
          </a:p>
        </p:txBody>
      </p:sp>
      <p:sp>
        <p:nvSpPr>
          <p:cNvPr id="6" name="Text Placeholder 5"/>
          <p:cNvSpPr>
            <a:spLocks noGrp="1"/>
          </p:cNvSpPr>
          <p:nvPr>
            <p:ph type="body" sz="quarter" idx="11" hasCustomPrompt="1"/>
          </p:nvPr>
        </p:nvSpPr>
        <p:spPr>
          <a:xfrm>
            <a:off x="762001" y="1354667"/>
            <a:ext cx="8551334" cy="4641019"/>
          </a:xfrm>
          <a:prstGeom prst="rect">
            <a:avLst/>
          </a:prstGeom>
        </p:spPr>
        <p:txBody>
          <a:bodyPr/>
          <a:lstStyle>
            <a:lvl1pPr marL="0" indent="0">
              <a:lnSpc>
                <a:spcPct val="100000"/>
              </a:lnSpc>
              <a:spcBef>
                <a:spcPts val="0"/>
              </a:spcBef>
              <a:buNone/>
              <a:defRPr sz="1600" baseline="0">
                <a:latin typeface="Calibri" panose="020F0502020204030204" pitchFamily="34" charset="0"/>
              </a:defRPr>
            </a:lvl1pPr>
          </a:lstStyle>
          <a:p>
            <a:pPr lvl="0"/>
            <a:r>
              <a:rPr lang="en-US"/>
              <a:t>Body – 16pt</a:t>
            </a:r>
          </a:p>
          <a:p>
            <a:pPr lvl="0"/>
            <a:r>
              <a:rPr lang="en-US"/>
              <a:t>(Only widen text box if necessary)</a:t>
            </a:r>
            <a:endParaRPr lang="en-GB"/>
          </a:p>
        </p:txBody>
      </p:sp>
      <p:sp>
        <p:nvSpPr>
          <p:cNvPr id="7" name="Footer Placeholder 1"/>
          <p:cNvSpPr txBox="1">
            <a:spLocks/>
          </p:cNvSpPr>
          <p:nvPr userDrawn="1"/>
        </p:nvSpPr>
        <p:spPr>
          <a:xfrm>
            <a:off x="330201" y="6630244"/>
            <a:ext cx="2302928" cy="176444"/>
          </a:xfrm>
          <a:prstGeom prst="rect">
            <a:avLst/>
          </a:prstGeom>
        </p:spPr>
        <p:txBody>
          <a:bodyPr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rgbClr val="FFFFFF">
                    <a:lumMod val="50000"/>
                  </a:srgbClr>
                </a:solidFill>
                <a:latin typeface="Calibri" panose="020F0502020204030204" pitchFamily="34" charset="0"/>
              </a:rPr>
              <a:t>Copyright © United Utilities Water Limited 2020</a:t>
            </a:r>
            <a:endParaRPr lang="en-GB" sz="800">
              <a:solidFill>
                <a:srgbClr val="FFFFFF">
                  <a:lumMod val="50000"/>
                </a:srgbClr>
              </a:solidFill>
            </a:endParaRPr>
          </a:p>
        </p:txBody>
      </p:sp>
    </p:spTree>
    <p:extLst>
      <p:ext uri="{BB962C8B-B14F-4D97-AF65-F5344CB8AC3E}">
        <p14:creationId xmlns:p14="http://schemas.microsoft.com/office/powerpoint/2010/main" val="676833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tx2"/>
        </a:solidFill>
        <a:effectLst/>
      </p:bgPr>
    </p:bg>
    <p:spTree>
      <p:nvGrpSpPr>
        <p:cNvPr id="1" name=""/>
        <p:cNvGrpSpPr/>
        <p:nvPr/>
      </p:nvGrpSpPr>
      <p:grpSpPr>
        <a:xfrm>
          <a:off x="0" y="0"/>
          <a:ext cx="0" cy="0"/>
          <a:chOff x="0" y="0"/>
          <a:chExt cx="0" cy="0"/>
        </a:xfrm>
      </p:grpSpPr>
      <p:sp>
        <p:nvSpPr>
          <p:cNvPr id="17" name="Rectangle 16"/>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latin typeface="Calibri" panose="020F0502020204030204" pitchFamily="34" charset="0"/>
              </a:defRPr>
            </a:lvl1pPr>
          </a:lstStyle>
          <a:p>
            <a:r>
              <a:rPr lang="en-US"/>
              <a:t>Divider slide title: 80pt</a:t>
            </a:r>
          </a:p>
        </p:txBody>
      </p:sp>
      <p:sp>
        <p:nvSpPr>
          <p:cNvPr id="21" name="Subtitle 2"/>
          <p:cNvSpPr>
            <a:spLocks noGrp="1"/>
          </p:cNvSpPr>
          <p:nvPr>
            <p:ph type="subTitle" idx="1" hasCustomPrompt="1"/>
          </p:nvPr>
        </p:nvSpPr>
        <p:spPr>
          <a:xfrm>
            <a:off x="1030819" y="3836432"/>
            <a:ext cx="9992783" cy="1368370"/>
          </a:xfrm>
          <a:prstGeom prst="rect">
            <a:avLst/>
          </a:prstGeom>
        </p:spPr>
        <p:txBody>
          <a:bodyPr anchor="t">
            <a:noAutofit/>
          </a:bodyPr>
          <a:lstStyle>
            <a:lvl1pPr marL="0" indent="0" algn="l">
              <a:buNone/>
              <a:defRPr sz="3200" b="1">
                <a:solidFill>
                  <a:schemeClr val="bg1"/>
                </a:solidFill>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 if needed: 32pt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80407203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263270" y="6385940"/>
            <a:ext cx="11639550" cy="0"/>
          </a:xfrm>
          <a:custGeom>
            <a:avLst/>
            <a:gdLst/>
            <a:ahLst/>
            <a:cxnLst/>
            <a:rect l="l" t="t" r="r" b="b"/>
            <a:pathLst>
              <a:path w="11639550">
                <a:moveTo>
                  <a:pt x="0" y="0"/>
                </a:moveTo>
                <a:lnTo>
                  <a:pt x="11639042" y="0"/>
                </a:lnTo>
              </a:path>
            </a:pathLst>
          </a:custGeom>
          <a:ln w="19050">
            <a:solidFill>
              <a:srgbClr val="014E43"/>
            </a:solidFill>
          </a:ln>
        </p:spPr>
        <p:txBody>
          <a:bodyPr wrap="square" lIns="0" tIns="0" rIns="0" bIns="0" rtlCol="0"/>
          <a:lstStyle/>
          <a:p>
            <a:endParaRPr/>
          </a:p>
        </p:txBody>
      </p:sp>
      <p:sp>
        <p:nvSpPr>
          <p:cNvPr id="2" name="Holder 2"/>
          <p:cNvSpPr>
            <a:spLocks noGrp="1"/>
          </p:cNvSpPr>
          <p:nvPr>
            <p:ph type="title"/>
          </p:nvPr>
        </p:nvSpPr>
        <p:spPr>
          <a:xfrm>
            <a:off x="713486" y="493331"/>
            <a:ext cx="10765027" cy="1057275"/>
          </a:xfrm>
          <a:prstGeom prst="rect">
            <a:avLst/>
          </a:prstGeom>
        </p:spPr>
        <p:txBody>
          <a:bodyPr lIns="0" tIns="0" rIns="0" bIns="0"/>
          <a:lstStyle>
            <a:lvl1pPr>
              <a:defRPr sz="4000" b="1" i="0">
                <a:solidFill>
                  <a:srgbClr val="014E43"/>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9" name="Footer Placeholder 1"/>
          <p:cNvSpPr txBox="1">
            <a:spLocks/>
          </p:cNvSpPr>
          <p:nvPr userDrawn="1"/>
        </p:nvSpPr>
        <p:spPr>
          <a:xfrm>
            <a:off x="762001" y="6483354"/>
            <a:ext cx="230292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rgbClr val="FFFFFF">
                    <a:lumMod val="50000"/>
                  </a:srgbClr>
                </a:solidFill>
                <a:latin typeface="Calibri" panose="020F0502020204030204" pitchFamily="34" charset="0"/>
              </a:rPr>
              <a:t>Copyright © United Utilities Water Limited 2020</a:t>
            </a:r>
            <a:endParaRPr lang="en-GB" sz="800">
              <a:solidFill>
                <a:srgbClr val="FFFFFF">
                  <a:lumMod val="50000"/>
                </a:srgbClr>
              </a:solidFill>
            </a:endParaRPr>
          </a:p>
        </p:txBody>
      </p:sp>
      <p:sp>
        <p:nvSpPr>
          <p:cNvPr id="10" name="Footer Placeholder 1"/>
          <p:cNvSpPr txBox="1">
            <a:spLocks/>
          </p:cNvSpPr>
          <p:nvPr userDrawn="1"/>
        </p:nvSpPr>
        <p:spPr>
          <a:xfrm>
            <a:off x="11440589" y="6483354"/>
            <a:ext cx="4847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9010BB-F1CF-4422-A220-2D1BCBBB1C17}" type="slidenum">
              <a:rPr lang="en-GB" sz="800" smtClean="0">
                <a:solidFill>
                  <a:srgbClr val="FFFFFF">
                    <a:lumMod val="50000"/>
                  </a:srgbClr>
                </a:solidFill>
                <a:latin typeface="Calibri" panose="020F0502020204030204" pitchFamily="34" charset="0"/>
              </a:rPr>
              <a:pPr algn="r"/>
              <a:t>‹#›</a:t>
            </a:fld>
            <a:endParaRPr lang="en-GB" sz="600">
              <a:solidFill>
                <a:srgbClr val="FFFFFF">
                  <a:lumMod val="50000"/>
                </a:srgbClr>
              </a:solidFill>
            </a:endParaRPr>
          </a:p>
        </p:txBody>
      </p:sp>
    </p:spTree>
    <p:extLst>
      <p:ext uri="{BB962C8B-B14F-4D97-AF65-F5344CB8AC3E}">
        <p14:creationId xmlns:p14="http://schemas.microsoft.com/office/powerpoint/2010/main" val="1874274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ctrTitle" hasCustomPrompt="1"/>
          </p:nvPr>
        </p:nvSpPr>
        <p:spPr>
          <a:xfrm>
            <a:off x="696685" y="542018"/>
            <a:ext cx="8528958" cy="1073151"/>
          </a:xfrm>
          <a:prstGeom prst="rect">
            <a:avLst/>
          </a:prstGeom>
        </p:spPr>
        <p:txBody>
          <a:bodyPr lIns="0" tIns="0" rIns="0" bIns="0" anchor="t">
            <a:noAutofit/>
          </a:bodyPr>
          <a:lstStyle>
            <a:lvl1pPr algn="l">
              <a:lnSpc>
                <a:spcPct val="80000"/>
              </a:lnSpc>
              <a:defRPr sz="4000" b="1" baseline="0">
                <a:solidFill>
                  <a:srgbClr val="024E43"/>
                </a:solidFill>
              </a:defRPr>
            </a:lvl1pPr>
          </a:lstStyle>
          <a:p>
            <a:r>
              <a:rPr lang="en-US"/>
              <a:t>Insert slide title</a:t>
            </a:r>
            <a:endParaRPr lang="en-GB"/>
          </a:p>
        </p:txBody>
      </p:sp>
      <p:cxnSp>
        <p:nvCxnSpPr>
          <p:cNvPr id="6" name="Straight Connector 5"/>
          <p:cNvCxnSpPr/>
          <p:nvPr userDrawn="1"/>
        </p:nvCxnSpPr>
        <p:spPr>
          <a:xfrm>
            <a:off x="262647" y="6385534"/>
            <a:ext cx="11639067" cy="0"/>
          </a:xfrm>
          <a:prstGeom prst="line">
            <a:avLst/>
          </a:prstGeom>
          <a:ln w="19050">
            <a:solidFill>
              <a:srgbClr val="024E43"/>
            </a:solidFill>
          </a:ln>
        </p:spPr>
        <p:style>
          <a:lnRef idx="1">
            <a:schemeClr val="accent1"/>
          </a:lnRef>
          <a:fillRef idx="0">
            <a:schemeClr val="accent1"/>
          </a:fillRef>
          <a:effectRef idx="0">
            <a:schemeClr val="accent1"/>
          </a:effectRef>
          <a:fontRef idx="minor">
            <a:schemeClr val="tx1"/>
          </a:fontRef>
        </p:style>
      </p:cxnSp>
      <p:sp>
        <p:nvSpPr>
          <p:cNvPr id="5" name="Footer Placeholder 1"/>
          <p:cNvSpPr txBox="1">
            <a:spLocks/>
          </p:cNvSpPr>
          <p:nvPr userDrawn="1"/>
        </p:nvSpPr>
        <p:spPr>
          <a:xfrm>
            <a:off x="762001" y="6483354"/>
            <a:ext cx="230292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rgbClr val="FFFFFF">
                    <a:lumMod val="50000"/>
                  </a:srgbClr>
                </a:solidFill>
                <a:latin typeface="Calibri" panose="020F0502020204030204" pitchFamily="34" charset="0"/>
              </a:rPr>
              <a:t>Copyright © United Utilities Water Limited 2020</a:t>
            </a:r>
            <a:endParaRPr lang="en-GB" sz="800">
              <a:solidFill>
                <a:srgbClr val="FFFFFF">
                  <a:lumMod val="50000"/>
                </a:srgbClr>
              </a:solidFill>
            </a:endParaRPr>
          </a:p>
        </p:txBody>
      </p:sp>
      <p:sp>
        <p:nvSpPr>
          <p:cNvPr id="8" name="Footer Placeholder 1"/>
          <p:cNvSpPr txBox="1">
            <a:spLocks/>
          </p:cNvSpPr>
          <p:nvPr userDrawn="1"/>
        </p:nvSpPr>
        <p:spPr>
          <a:xfrm>
            <a:off x="11440589" y="6483354"/>
            <a:ext cx="4847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9010BB-F1CF-4422-A220-2D1BCBBB1C17}" type="slidenum">
              <a:rPr lang="en-GB" sz="800" smtClean="0">
                <a:solidFill>
                  <a:srgbClr val="FFFFFF">
                    <a:lumMod val="50000"/>
                  </a:srgbClr>
                </a:solidFill>
                <a:latin typeface="Calibri" panose="020F0502020204030204" pitchFamily="34" charset="0"/>
              </a:rPr>
              <a:pPr algn="r"/>
              <a:t>‹#›</a:t>
            </a:fld>
            <a:endParaRPr lang="en-GB" sz="600">
              <a:solidFill>
                <a:srgbClr val="FFFFFF">
                  <a:lumMod val="50000"/>
                </a:srgbClr>
              </a:solidFill>
            </a:endParaRPr>
          </a:p>
        </p:txBody>
      </p:sp>
    </p:spTree>
    <p:extLst>
      <p:ext uri="{BB962C8B-B14F-4D97-AF65-F5344CB8AC3E}">
        <p14:creationId xmlns:p14="http://schemas.microsoft.com/office/powerpoint/2010/main" val="200006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ctrTitle" hasCustomPrompt="1"/>
          </p:nvPr>
        </p:nvSpPr>
        <p:spPr>
          <a:xfrm>
            <a:off x="696685" y="542018"/>
            <a:ext cx="8528958" cy="1073151"/>
          </a:xfrm>
          <a:prstGeom prst="rect">
            <a:avLst/>
          </a:prstGeom>
        </p:spPr>
        <p:txBody>
          <a:bodyPr lIns="0" tIns="0" rIns="0" bIns="0" anchor="t">
            <a:noAutofit/>
          </a:bodyPr>
          <a:lstStyle>
            <a:lvl1pPr algn="l">
              <a:lnSpc>
                <a:spcPct val="80000"/>
              </a:lnSpc>
              <a:defRPr sz="4000" b="1" baseline="0">
                <a:solidFill>
                  <a:schemeClr val="bg1"/>
                </a:solidFill>
              </a:defRPr>
            </a:lvl1pPr>
          </a:lstStyle>
          <a:p>
            <a:r>
              <a:rPr lang="en-US"/>
              <a:t>Insert slide title</a:t>
            </a:r>
            <a:endParaRPr lang="en-GB"/>
          </a:p>
        </p:txBody>
      </p:sp>
      <p:cxnSp>
        <p:nvCxnSpPr>
          <p:cNvPr id="6" name="Straight Connector 5"/>
          <p:cNvCxnSpPr/>
          <p:nvPr userDrawn="1"/>
        </p:nvCxnSpPr>
        <p:spPr>
          <a:xfrm>
            <a:off x="262647" y="6385534"/>
            <a:ext cx="116390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1"/>
          <p:cNvSpPr txBox="1">
            <a:spLocks/>
          </p:cNvSpPr>
          <p:nvPr userDrawn="1"/>
        </p:nvSpPr>
        <p:spPr>
          <a:xfrm>
            <a:off x="11440589" y="6483354"/>
            <a:ext cx="4847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9010BB-F1CF-4422-A220-2D1BCBBB1C17}" type="slidenum">
              <a:rPr lang="en-GB" sz="800" smtClean="0">
                <a:solidFill>
                  <a:srgbClr val="FFFFFF">
                    <a:lumMod val="50000"/>
                  </a:srgbClr>
                </a:solidFill>
                <a:latin typeface="Calibri" panose="020F0502020204030204" pitchFamily="34" charset="0"/>
              </a:rPr>
              <a:pPr algn="r"/>
              <a:t>‹#›</a:t>
            </a:fld>
            <a:endParaRPr lang="en-GB" sz="600">
              <a:solidFill>
                <a:srgbClr val="FFFFFF">
                  <a:lumMod val="50000"/>
                </a:srgbClr>
              </a:solidFill>
            </a:endParaRPr>
          </a:p>
        </p:txBody>
      </p:sp>
      <p:sp>
        <p:nvSpPr>
          <p:cNvPr id="8" name="Footer Placeholder 1"/>
          <p:cNvSpPr txBox="1">
            <a:spLocks/>
          </p:cNvSpPr>
          <p:nvPr userDrawn="1"/>
        </p:nvSpPr>
        <p:spPr>
          <a:xfrm>
            <a:off x="762001" y="6483354"/>
            <a:ext cx="230292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rgbClr val="FFFFFF">
                    <a:lumMod val="50000"/>
                  </a:srgbClr>
                </a:solidFill>
                <a:latin typeface="Calibri" panose="020F0502020204030204" pitchFamily="34" charset="0"/>
              </a:rPr>
              <a:t>Copyright © United Utilities Water Limited 2020</a:t>
            </a:r>
            <a:endParaRPr lang="en-GB" sz="800">
              <a:solidFill>
                <a:srgbClr val="FFFFFF">
                  <a:lumMod val="50000"/>
                </a:srgbClr>
              </a:solidFill>
            </a:endParaRPr>
          </a:p>
        </p:txBody>
      </p:sp>
    </p:spTree>
    <p:extLst>
      <p:ext uri="{BB962C8B-B14F-4D97-AF65-F5344CB8AC3E}">
        <p14:creationId xmlns:p14="http://schemas.microsoft.com/office/powerpoint/2010/main" val="966597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6685" y="542018"/>
            <a:ext cx="8528958" cy="1073151"/>
          </a:xfrm>
          <a:prstGeom prst="rect">
            <a:avLst/>
          </a:prstGeom>
        </p:spPr>
        <p:txBody>
          <a:bodyPr lIns="0" tIns="0" rIns="0" bIns="0" anchor="t">
            <a:noAutofit/>
          </a:bodyPr>
          <a:lstStyle>
            <a:lvl1pPr algn="l">
              <a:lnSpc>
                <a:spcPct val="80000"/>
              </a:lnSpc>
              <a:defRPr sz="4000" b="1" baseline="0">
                <a:solidFill>
                  <a:srgbClr val="024E43"/>
                </a:solidFill>
              </a:defRPr>
            </a:lvl1pPr>
          </a:lstStyle>
          <a:p>
            <a:r>
              <a:rPr lang="en-US"/>
              <a:t>Insert slide title</a:t>
            </a:r>
            <a:endParaRPr lang="en-GB"/>
          </a:p>
        </p:txBody>
      </p:sp>
      <p:cxnSp>
        <p:nvCxnSpPr>
          <p:cNvPr id="6" name="Straight Connector 5"/>
          <p:cNvCxnSpPr/>
          <p:nvPr userDrawn="1"/>
        </p:nvCxnSpPr>
        <p:spPr>
          <a:xfrm>
            <a:off x="262647" y="6385534"/>
            <a:ext cx="11639067" cy="0"/>
          </a:xfrm>
          <a:prstGeom prst="line">
            <a:avLst/>
          </a:prstGeom>
          <a:ln w="19050">
            <a:solidFill>
              <a:srgbClr val="024E43"/>
            </a:solidFill>
          </a:ln>
        </p:spPr>
        <p:style>
          <a:lnRef idx="1">
            <a:schemeClr val="accent1"/>
          </a:lnRef>
          <a:fillRef idx="0">
            <a:schemeClr val="accent1"/>
          </a:fillRef>
          <a:effectRef idx="0">
            <a:schemeClr val="accent1"/>
          </a:effectRef>
          <a:fontRef idx="minor">
            <a:schemeClr val="tx1"/>
          </a:fontRef>
        </p:style>
      </p:cxnSp>
      <p:sp>
        <p:nvSpPr>
          <p:cNvPr id="4" name="Footer Placeholder 1"/>
          <p:cNvSpPr txBox="1">
            <a:spLocks/>
          </p:cNvSpPr>
          <p:nvPr userDrawn="1"/>
        </p:nvSpPr>
        <p:spPr>
          <a:xfrm>
            <a:off x="762001" y="6483354"/>
            <a:ext cx="230292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rgbClr val="FFFFFF">
                    <a:lumMod val="50000"/>
                  </a:srgbClr>
                </a:solidFill>
                <a:latin typeface="Calibri" panose="020F0502020204030204" pitchFamily="34" charset="0"/>
              </a:rPr>
              <a:t>Copyright © United Utilities Water Limited 2020</a:t>
            </a:r>
            <a:endParaRPr lang="en-GB" sz="800">
              <a:solidFill>
                <a:srgbClr val="FFFFFF">
                  <a:lumMod val="50000"/>
                </a:srgbClr>
              </a:solidFill>
            </a:endParaRPr>
          </a:p>
        </p:txBody>
      </p:sp>
      <p:sp>
        <p:nvSpPr>
          <p:cNvPr id="5" name="Footer Placeholder 1"/>
          <p:cNvSpPr txBox="1">
            <a:spLocks/>
          </p:cNvSpPr>
          <p:nvPr userDrawn="1"/>
        </p:nvSpPr>
        <p:spPr>
          <a:xfrm>
            <a:off x="11440589" y="6483354"/>
            <a:ext cx="4847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9010BB-F1CF-4422-A220-2D1BCBBB1C17}" type="slidenum">
              <a:rPr lang="en-GB" sz="800" smtClean="0">
                <a:solidFill>
                  <a:srgbClr val="FFFFFF">
                    <a:lumMod val="50000"/>
                  </a:srgbClr>
                </a:solidFill>
                <a:latin typeface="Calibri" panose="020F0502020204030204" pitchFamily="34" charset="0"/>
              </a:rPr>
              <a:pPr algn="r"/>
              <a:t>‹#›</a:t>
            </a:fld>
            <a:endParaRPr lang="en-GB" sz="600">
              <a:solidFill>
                <a:srgbClr val="FFFFFF">
                  <a:lumMod val="50000"/>
                </a:srgbClr>
              </a:solidFill>
            </a:endParaRPr>
          </a:p>
        </p:txBody>
      </p:sp>
    </p:spTree>
    <p:extLst>
      <p:ext uri="{BB962C8B-B14F-4D97-AF65-F5344CB8AC3E}">
        <p14:creationId xmlns:p14="http://schemas.microsoft.com/office/powerpoint/2010/main" val="3976290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Holding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09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D3A4-53FE-42F2-AF88-FDC68FD414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79168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16084BC-2A32-4503-8E0B-B0E5ECE021F9}"/>
              </a:ext>
            </a:extLst>
          </p:cNvPr>
          <p:cNvCxnSpPr/>
          <p:nvPr userDrawn="1"/>
        </p:nvCxnSpPr>
        <p:spPr>
          <a:xfrm>
            <a:off x="239352" y="6522399"/>
            <a:ext cx="11713301" cy="0"/>
          </a:xfrm>
          <a:prstGeom prst="line">
            <a:avLst/>
          </a:prstGeom>
          <a:ln w="28575">
            <a:solidFill>
              <a:srgbClr val="004699"/>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239352" y="980728"/>
            <a:ext cx="11713301" cy="0"/>
          </a:xfrm>
          <a:prstGeom prst="line">
            <a:avLst/>
          </a:prstGeom>
          <a:ln w="28575">
            <a:solidFill>
              <a:srgbClr val="00469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9349" y="188640"/>
            <a:ext cx="688906" cy="60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a:extLst>
              <a:ext uri="{FF2B5EF4-FFF2-40B4-BE49-F238E27FC236}">
                <a16:creationId xmlns:a16="http://schemas.microsoft.com/office/drawing/2014/main" id="{6FF2B18A-F0EF-4EB2-B5C7-D595E205860A}"/>
              </a:ext>
            </a:extLst>
          </p:cNvPr>
          <p:cNvSpPr>
            <a:spLocks noGrp="1"/>
          </p:cNvSpPr>
          <p:nvPr>
            <p:ph type="sldNum" sz="quarter" idx="4294967295"/>
          </p:nvPr>
        </p:nvSpPr>
        <p:spPr>
          <a:xfrm>
            <a:off x="9926065" y="6492875"/>
            <a:ext cx="2133600" cy="365125"/>
          </a:xfrm>
          <a:prstGeom prst="rect">
            <a:avLst/>
          </a:prstGeom>
        </p:spPr>
        <p:txBody>
          <a:bodyPr/>
          <a:lstStyle/>
          <a:p>
            <a:pPr algn="r"/>
            <a:fld id="{600C80B2-5EB6-4999-8D4F-FF5D862D224F}" type="slidenum">
              <a:rPr lang="en-GB" sz="1200">
                <a:solidFill>
                  <a:srgbClr val="004699"/>
                </a:solidFill>
                <a:latin typeface="Arial" panose="020B0604020202020204" pitchFamily="34" charset="0"/>
                <a:cs typeface="Arial" panose="020B0604020202020204" pitchFamily="34" charset="0"/>
              </a:rPr>
              <a:pPr algn="r"/>
              <a:t>‹#›</a:t>
            </a:fld>
            <a:endParaRPr lang="en-GB" sz="1200">
              <a:solidFill>
                <a:srgbClr val="004699"/>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E77EF70B-F672-4D68-9E4D-0ACE0A418D11}"/>
              </a:ext>
            </a:extLst>
          </p:cNvPr>
          <p:cNvSpPr>
            <a:spLocks noGrp="1"/>
          </p:cNvSpPr>
          <p:nvPr>
            <p:ph type="body" sz="quarter" idx="10"/>
          </p:nvPr>
        </p:nvSpPr>
        <p:spPr>
          <a:xfrm>
            <a:off x="238987" y="1274763"/>
            <a:ext cx="11713301" cy="505618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a:extLst>
              <a:ext uri="{FF2B5EF4-FFF2-40B4-BE49-F238E27FC236}">
                <a16:creationId xmlns:a16="http://schemas.microsoft.com/office/drawing/2014/main" id="{119C6E77-3322-40F8-BA12-092964ABD113}"/>
              </a:ext>
            </a:extLst>
          </p:cNvPr>
          <p:cNvSpPr>
            <a:spLocks noGrp="1"/>
          </p:cNvSpPr>
          <p:nvPr>
            <p:ph type="title"/>
          </p:nvPr>
        </p:nvSpPr>
        <p:spPr>
          <a:xfrm>
            <a:off x="928255" y="223919"/>
            <a:ext cx="7987146" cy="574038"/>
          </a:xfrm>
          <a:prstGeom prst="rect">
            <a:avLst/>
          </a:prstGeom>
        </p:spPr>
        <p:txBody>
          <a:bodyPr/>
          <a:lstStyle>
            <a:lvl1pPr algn="l">
              <a:defRPr sz="3200" b="1">
                <a:solidFill>
                  <a:srgbClr val="004699"/>
                </a:solidFill>
              </a:defRPr>
            </a:lvl1pPr>
          </a:lstStyle>
          <a:p>
            <a:r>
              <a:rPr lang="en-US"/>
              <a:t>Click to edit Master title style</a:t>
            </a:r>
            <a:endParaRPr lang="en-GB"/>
          </a:p>
        </p:txBody>
      </p:sp>
    </p:spTree>
    <p:extLst>
      <p:ext uri="{BB962C8B-B14F-4D97-AF65-F5344CB8AC3E}">
        <p14:creationId xmlns:p14="http://schemas.microsoft.com/office/powerpoint/2010/main" val="54899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431371" y="0"/>
            <a:ext cx="11313325" cy="2736806"/>
          </a:xfrm>
          <a:prstGeom prst="rect">
            <a:avLst/>
          </a:prstGeom>
        </p:spPr>
      </p:pic>
      <p:sp>
        <p:nvSpPr>
          <p:cNvPr id="10" name="Text Placeholder 5"/>
          <p:cNvSpPr>
            <a:spLocks noGrp="1"/>
          </p:cNvSpPr>
          <p:nvPr>
            <p:ph type="body" sz="quarter" idx="16" hasCustomPrompt="1"/>
          </p:nvPr>
        </p:nvSpPr>
        <p:spPr>
          <a:xfrm>
            <a:off x="958773" y="1268760"/>
            <a:ext cx="10223416" cy="1368153"/>
          </a:xfrm>
        </p:spPr>
        <p:txBody>
          <a:bodyPr/>
          <a:lstStyle>
            <a:lvl1pPr marL="0" indent="0">
              <a:spcBef>
                <a:spcPct val="0"/>
              </a:spcBef>
              <a:spcAft>
                <a:spcPct val="0"/>
              </a:spcAft>
              <a:buNone/>
              <a:defRPr sz="3800" b="1">
                <a:solidFill>
                  <a:schemeClr val="bg1"/>
                </a:solidFill>
                <a:latin typeface="+mn-lt"/>
              </a:defRPr>
            </a:lvl1pPr>
            <a:lvl2pPr marL="0" indent="0">
              <a:spcBef>
                <a:spcPts val="1200"/>
              </a:spcBef>
              <a:spcAft>
                <a:spcPct val="0"/>
              </a:spcAft>
              <a:buNone/>
              <a:defRPr sz="2800">
                <a:solidFill>
                  <a:srgbClr val="8E1537"/>
                </a:solidFill>
                <a:latin typeface="+mj-lt"/>
              </a:defRPr>
            </a:lvl2pPr>
            <a:lvl3pPr marL="0" indent="0">
              <a:spcBef>
                <a:spcPts val="4000"/>
              </a:spcBef>
              <a:buNone/>
              <a:defRPr sz="1600"/>
            </a:lvl3pPr>
            <a:lvl4pPr marL="1371600" indent="0">
              <a:buNone/>
              <a:defRPr/>
            </a:lvl4pPr>
            <a:lvl5pPr marL="1828800" indent="0">
              <a:buNone/>
              <a:defRPr/>
            </a:lvl5pPr>
          </a:lstStyle>
          <a:p>
            <a:pPr lvl="0"/>
            <a:r>
              <a:rPr lang="en-US"/>
              <a:t>Title of presentation</a:t>
            </a:r>
          </a:p>
        </p:txBody>
      </p:sp>
      <p:sp>
        <p:nvSpPr>
          <p:cNvPr id="3" name="Slide Number Placeholder 2"/>
          <p:cNvSpPr>
            <a:spLocks noGrp="1"/>
          </p:cNvSpPr>
          <p:nvPr>
            <p:ph type="sldNum" sz="quarter" idx="17"/>
          </p:nvPr>
        </p:nvSpPr>
        <p:spPr/>
        <p:txBody>
          <a:bodyPr/>
          <a:lstStyle/>
          <a:p>
            <a:fld id="{3BCFDB86-9AA8-4FA0-859E-0ABCBFE83936}" type="slidenum">
              <a:rPr lang="en-GB" smtClean="0"/>
              <a:t>‹#›</a:t>
            </a:fld>
            <a:endParaRPr lang="en-GB"/>
          </a:p>
        </p:txBody>
      </p:sp>
      <p:sp>
        <p:nvSpPr>
          <p:cNvPr id="24" name="Text Placeholder 23"/>
          <p:cNvSpPr>
            <a:spLocks noGrp="1"/>
          </p:cNvSpPr>
          <p:nvPr>
            <p:ph type="body" sz="quarter" idx="18" hasCustomPrompt="1"/>
          </p:nvPr>
        </p:nvSpPr>
        <p:spPr>
          <a:xfrm>
            <a:off x="958872" y="2924151"/>
            <a:ext cx="10272184" cy="1224334"/>
          </a:xfrm>
        </p:spPr>
        <p:txBody>
          <a:bodyPr/>
          <a:lstStyle>
            <a:lvl1pPr>
              <a:defRPr baseline="0"/>
            </a:lvl1pPr>
          </a:lstStyle>
          <a:p>
            <a:pPr lvl="0"/>
            <a:r>
              <a:rPr lang="en-US"/>
              <a:t>Subtitle of presentation</a:t>
            </a:r>
          </a:p>
        </p:txBody>
      </p:sp>
      <p:sp>
        <p:nvSpPr>
          <p:cNvPr id="26" name="Text Placeholder 25"/>
          <p:cNvSpPr>
            <a:spLocks noGrp="1"/>
          </p:cNvSpPr>
          <p:nvPr>
            <p:ph type="body" sz="quarter" idx="19" hasCustomPrompt="1"/>
          </p:nvPr>
        </p:nvSpPr>
        <p:spPr>
          <a:xfrm>
            <a:off x="958872" y="4364510"/>
            <a:ext cx="10272184" cy="1728787"/>
          </a:xfrm>
        </p:spPr>
        <p:txBody>
          <a:bodyPr>
            <a:normAutofit/>
          </a:bodyPr>
          <a:lstStyle>
            <a:lvl1pPr>
              <a:defRPr sz="2800"/>
            </a:lvl1pPr>
          </a:lstStyle>
          <a:p>
            <a:pPr lvl="0"/>
            <a:r>
              <a:rPr lang="en-US"/>
              <a:t>Details of presenter / date (in one line)</a:t>
            </a:r>
          </a:p>
        </p:txBody>
      </p:sp>
      <p:sp>
        <p:nvSpPr>
          <p:cNvPr id="7" name="TextBox 6">
            <a:extLst>
              <a:ext uri="{FF2B5EF4-FFF2-40B4-BE49-F238E27FC236}">
                <a16:creationId xmlns:a16="http://schemas.microsoft.com/office/drawing/2014/main" id="{AB2F247F-47C6-4A85-8504-9F63F97E2EBF}"/>
              </a:ext>
            </a:extLst>
          </p:cNvPr>
          <p:cNvSpPr txBox="1"/>
          <p:nvPr userDrawn="1"/>
        </p:nvSpPr>
        <p:spPr>
          <a:xfrm>
            <a:off x="815413" y="0"/>
            <a:ext cx="4032448" cy="230832"/>
          </a:xfrm>
          <a:prstGeom prst="rect">
            <a:avLst/>
          </a:prstGeom>
          <a:noFill/>
        </p:spPr>
        <p:txBody>
          <a:bodyPr wrap="square" rtlCol="0">
            <a:spAutoFit/>
          </a:bodyPr>
          <a:lstStyle/>
          <a:p>
            <a:r>
              <a:rPr lang="en-GB" sz="900">
                <a:solidFill>
                  <a:schemeClr val="bg1"/>
                </a:solidFill>
              </a:rPr>
              <a:t>FCA Official</a:t>
            </a:r>
          </a:p>
        </p:txBody>
      </p:sp>
    </p:spTree>
    <p:extLst>
      <p:ext uri="{BB962C8B-B14F-4D97-AF65-F5344CB8AC3E}">
        <p14:creationId xmlns:p14="http://schemas.microsoft.com/office/powerpoint/2010/main" val="390678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rcRect/>
          <a:stretch>
            <a:fillRect/>
          </a:stretch>
        </p:blipFill>
        <p:spPr>
          <a:xfrm>
            <a:off x="-48683" y="-27385"/>
            <a:ext cx="12289368" cy="6912769"/>
          </a:xfrm>
          <a:prstGeom prst="rect">
            <a:avLst/>
          </a:prstGeom>
        </p:spPr>
      </p:pic>
      <p:sp>
        <p:nvSpPr>
          <p:cNvPr id="4" name="Title 3"/>
          <p:cNvSpPr>
            <a:spLocks noGrp="1"/>
          </p:cNvSpPr>
          <p:nvPr>
            <p:ph type="title"/>
          </p:nvPr>
        </p:nvSpPr>
        <p:spPr>
          <a:xfrm>
            <a:off x="911424" y="288000"/>
            <a:ext cx="10369152" cy="1124776"/>
          </a:xfrm>
        </p:spPr>
        <p:txBody>
          <a:bodyPr/>
          <a:lstStyle>
            <a:lvl1pPr>
              <a:defRPr sz="3400" b="1"/>
            </a:lvl1pPr>
          </a:lstStyle>
          <a:p>
            <a:r>
              <a:rPr lang="en-US"/>
              <a:t>Click to edit Master title style</a:t>
            </a:r>
            <a:endParaRPr lang="en-GB"/>
          </a:p>
        </p:txBody>
      </p:sp>
      <p:sp>
        <p:nvSpPr>
          <p:cNvPr id="2" name="Slide Number Placeholder 1"/>
          <p:cNvSpPr>
            <a:spLocks noGrp="1"/>
          </p:cNvSpPr>
          <p:nvPr>
            <p:ph type="sldNum" sz="quarter" idx="15"/>
          </p:nvPr>
        </p:nvSpPr>
        <p:spPr/>
        <p:txBody>
          <a:bodyPr/>
          <a:lstStyle/>
          <a:p>
            <a:fld id="{3BCFDB86-9AA8-4FA0-859E-0ABCBFE83936}" type="slidenum">
              <a:rPr lang="en-GB" smtClean="0"/>
              <a:t>‹#›</a:t>
            </a:fld>
            <a:endParaRPr lang="en-GB"/>
          </a:p>
        </p:txBody>
      </p:sp>
      <p:sp>
        <p:nvSpPr>
          <p:cNvPr id="8" name="Text Placeholder 7"/>
          <p:cNvSpPr>
            <a:spLocks noGrp="1"/>
          </p:cNvSpPr>
          <p:nvPr>
            <p:ph type="body" sz="quarter" idx="16"/>
          </p:nvPr>
        </p:nvSpPr>
        <p:spPr>
          <a:xfrm>
            <a:off x="911426" y="3356992"/>
            <a:ext cx="10368293" cy="2808858"/>
          </a:xfrm>
        </p:spPr>
        <p:txBody>
          <a:bodyPr>
            <a:normAutofit/>
          </a:bodyPr>
          <a:lstStyle>
            <a:lvl1pPr>
              <a:defRPr sz="2400">
                <a:solidFill>
                  <a:srgbClr val="701B45"/>
                </a:solidFill>
              </a:defRPr>
            </a:lvl1pPr>
          </a:lstStyle>
          <a:p>
            <a:pPr lvl="0"/>
            <a:r>
              <a:rPr lang="en-US"/>
              <a:t>Click to edit Master text styles</a:t>
            </a:r>
          </a:p>
        </p:txBody>
      </p:sp>
      <p:sp>
        <p:nvSpPr>
          <p:cNvPr id="10" name="Text Placeholder 9"/>
          <p:cNvSpPr>
            <a:spLocks noGrp="1"/>
          </p:cNvSpPr>
          <p:nvPr>
            <p:ph type="body" sz="quarter" idx="17"/>
          </p:nvPr>
        </p:nvSpPr>
        <p:spPr>
          <a:xfrm>
            <a:off x="912285" y="1484314"/>
            <a:ext cx="10367433" cy="1728787"/>
          </a:xfrm>
        </p:spPr>
        <p:txBody>
          <a:bodyPr/>
          <a:lstStyle/>
          <a:p>
            <a:pPr lvl="0"/>
            <a:r>
              <a:rPr lang="en-US"/>
              <a:t>Click to edit Master text styles</a:t>
            </a:r>
          </a:p>
        </p:txBody>
      </p:sp>
      <p:sp>
        <p:nvSpPr>
          <p:cNvPr id="7" name="TextBox 6">
            <a:extLst>
              <a:ext uri="{FF2B5EF4-FFF2-40B4-BE49-F238E27FC236}">
                <a16:creationId xmlns:a16="http://schemas.microsoft.com/office/drawing/2014/main" id="{615CB28D-C057-4466-9275-A5FC88CCE2BD}"/>
              </a:ext>
            </a:extLst>
          </p:cNvPr>
          <p:cNvSpPr txBox="1"/>
          <p:nvPr userDrawn="1"/>
        </p:nvSpPr>
        <p:spPr>
          <a:xfrm>
            <a:off x="815413" y="0"/>
            <a:ext cx="4032448" cy="230832"/>
          </a:xfrm>
          <a:prstGeom prst="rect">
            <a:avLst/>
          </a:prstGeom>
          <a:noFill/>
        </p:spPr>
        <p:txBody>
          <a:bodyPr wrap="square" rtlCol="0">
            <a:spAutoFit/>
          </a:bodyPr>
          <a:lstStyle/>
          <a:p>
            <a:r>
              <a:rPr lang="en-GB" sz="900">
                <a:solidFill>
                  <a:srgbClr val="701B45"/>
                </a:solidFill>
              </a:rPr>
              <a:t>FCA Official</a:t>
            </a:r>
          </a:p>
        </p:txBody>
      </p:sp>
    </p:spTree>
    <p:extLst>
      <p:ext uri="{BB962C8B-B14F-4D97-AF65-F5344CB8AC3E}">
        <p14:creationId xmlns:p14="http://schemas.microsoft.com/office/powerpoint/2010/main" val="427664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rcRect/>
          <a:stretch>
            <a:fillRect/>
          </a:stretch>
        </p:blipFill>
        <p:spPr>
          <a:xfrm>
            <a:off x="-48683" y="-27385"/>
            <a:ext cx="12289368" cy="6912769"/>
          </a:xfrm>
          <a:prstGeom prst="rect">
            <a:avLst/>
          </a:prstGeom>
        </p:spPr>
      </p:pic>
      <p:sp>
        <p:nvSpPr>
          <p:cNvPr id="4" name="Title 3"/>
          <p:cNvSpPr>
            <a:spLocks noGrp="1"/>
          </p:cNvSpPr>
          <p:nvPr>
            <p:ph type="title"/>
          </p:nvPr>
        </p:nvSpPr>
        <p:spPr>
          <a:xfrm>
            <a:off x="911424" y="288000"/>
            <a:ext cx="10369152" cy="1124776"/>
          </a:xfrm>
        </p:spPr>
        <p:txBody>
          <a:bodyPr/>
          <a:lstStyle>
            <a:lvl1pPr>
              <a:defRPr sz="3400" b="1"/>
            </a:lvl1pPr>
          </a:lstStyle>
          <a:p>
            <a:r>
              <a:rPr lang="en-US"/>
              <a:t>Click to edit Master title style</a:t>
            </a:r>
            <a:endParaRPr lang="en-GB"/>
          </a:p>
        </p:txBody>
      </p:sp>
      <p:sp>
        <p:nvSpPr>
          <p:cNvPr id="2" name="Slide Number Placeholder 1"/>
          <p:cNvSpPr>
            <a:spLocks noGrp="1"/>
          </p:cNvSpPr>
          <p:nvPr>
            <p:ph type="sldNum" sz="quarter" idx="15"/>
          </p:nvPr>
        </p:nvSpPr>
        <p:spPr/>
        <p:txBody>
          <a:bodyPr/>
          <a:lstStyle/>
          <a:p>
            <a:fld id="{3BCFDB86-9AA8-4FA0-859E-0ABCBFE83936}" type="slidenum">
              <a:rPr lang="en-GB" smtClean="0"/>
              <a:t>‹#›</a:t>
            </a:fld>
            <a:endParaRPr lang="en-GB"/>
          </a:p>
        </p:txBody>
      </p:sp>
      <p:sp>
        <p:nvSpPr>
          <p:cNvPr id="8" name="Text Placeholder 7"/>
          <p:cNvSpPr>
            <a:spLocks noGrp="1"/>
          </p:cNvSpPr>
          <p:nvPr>
            <p:ph type="body" sz="quarter" idx="16"/>
          </p:nvPr>
        </p:nvSpPr>
        <p:spPr>
          <a:xfrm>
            <a:off x="911426" y="1557338"/>
            <a:ext cx="10368293" cy="4608512"/>
          </a:xfrm>
        </p:spPr>
        <p:txBody>
          <a:bodyPr>
            <a:normAutofit/>
          </a:bodyPr>
          <a:lstStyle>
            <a:lvl1pPr>
              <a:defRPr sz="2400">
                <a:solidFill>
                  <a:srgbClr val="701B45"/>
                </a:solidFill>
              </a:defRPr>
            </a:lvl1pPr>
          </a:lstStyle>
          <a:p>
            <a:pPr lvl="0"/>
            <a:r>
              <a:rPr lang="en-US"/>
              <a:t>Click to edit Master text styles</a:t>
            </a:r>
          </a:p>
        </p:txBody>
      </p:sp>
      <p:sp>
        <p:nvSpPr>
          <p:cNvPr id="7" name="TextBox 6">
            <a:extLst>
              <a:ext uri="{FF2B5EF4-FFF2-40B4-BE49-F238E27FC236}">
                <a16:creationId xmlns:a16="http://schemas.microsoft.com/office/drawing/2014/main" id="{296F4250-03D4-41D2-90D0-273A5B880FB0}"/>
              </a:ext>
            </a:extLst>
          </p:cNvPr>
          <p:cNvSpPr txBox="1"/>
          <p:nvPr userDrawn="1"/>
        </p:nvSpPr>
        <p:spPr>
          <a:xfrm>
            <a:off x="815413" y="0"/>
            <a:ext cx="4032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a:solidFill>
                  <a:srgbClr val="701B45"/>
                </a:solidFill>
              </a:rPr>
              <a:t>FCA Official</a:t>
            </a:r>
          </a:p>
          <a:p>
            <a:endParaRPr lang="en-GB" sz="900">
              <a:solidFill>
                <a:srgbClr val="701B45"/>
              </a:solidFill>
            </a:endParaRPr>
          </a:p>
        </p:txBody>
      </p:sp>
    </p:spTree>
    <p:extLst>
      <p:ext uri="{BB962C8B-B14F-4D97-AF65-F5344CB8AC3E}">
        <p14:creationId xmlns:p14="http://schemas.microsoft.com/office/powerpoint/2010/main" val="178896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ulleted_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a:fillRect/>
          </a:stretch>
        </p:blipFill>
        <p:spPr>
          <a:xfrm>
            <a:off x="-48683" y="-27385"/>
            <a:ext cx="12289368" cy="6912769"/>
          </a:xfrm>
          <a:prstGeom prst="rect">
            <a:avLst/>
          </a:prstGeom>
        </p:spPr>
      </p:pic>
      <p:sp>
        <p:nvSpPr>
          <p:cNvPr id="7" name="Title 3"/>
          <p:cNvSpPr>
            <a:spLocks noGrp="1"/>
          </p:cNvSpPr>
          <p:nvPr>
            <p:ph type="title"/>
          </p:nvPr>
        </p:nvSpPr>
        <p:spPr>
          <a:xfrm>
            <a:off x="958851" y="288000"/>
            <a:ext cx="10278533" cy="1155600"/>
          </a:xfrm>
        </p:spPr>
        <p:txBody>
          <a:bodyPr/>
          <a:lstStyle>
            <a:lvl1pPr>
              <a:defRPr b="1"/>
            </a:lvl1pPr>
          </a:lstStyle>
          <a:p>
            <a:r>
              <a:rPr lang="en-US"/>
              <a:t>Click to edit Master title style</a:t>
            </a:r>
            <a:endParaRPr lang="en-GB"/>
          </a:p>
        </p:txBody>
      </p:sp>
      <p:sp>
        <p:nvSpPr>
          <p:cNvPr id="3" name="Text Placeholder 2"/>
          <p:cNvSpPr>
            <a:spLocks noGrp="1"/>
          </p:cNvSpPr>
          <p:nvPr>
            <p:ph type="body" sz="quarter" idx="15"/>
          </p:nvPr>
        </p:nvSpPr>
        <p:spPr>
          <a:xfrm>
            <a:off x="960000" y="1628676"/>
            <a:ext cx="10272000" cy="4248000"/>
          </a:xfrm>
        </p:spPr>
        <p:txBody>
          <a:bodyPr/>
          <a:lstStyle>
            <a:lvl1pPr marL="457200" indent="-457200">
              <a:buClr>
                <a:srgbClr val="FF585D"/>
              </a:buClr>
              <a:buFont typeface="Arial" pitchFamily="34" charset="0"/>
              <a:buChar char="•"/>
              <a:defRPr>
                <a:solidFill>
                  <a:srgbClr val="701B45"/>
                </a:solidFill>
                <a:latin typeface="+mn-lt"/>
              </a:defRPr>
            </a:lvl1pPr>
            <a:lvl2pPr marL="914400" indent="-457200">
              <a:buClr>
                <a:srgbClr val="FF585D"/>
              </a:buClr>
              <a:buFont typeface="Arial" panose="020B0604020202020204" pitchFamily="34" charset="0"/>
              <a:buChar char="•"/>
              <a:defRPr>
                <a:solidFill>
                  <a:srgbClr val="701B45"/>
                </a:solidFill>
                <a:latin typeface="+mn-lt"/>
              </a:defRPr>
            </a:lvl2pPr>
            <a:lvl3pPr marL="1257300" indent="-342900">
              <a:buClr>
                <a:srgbClr val="FF585D"/>
              </a:buClr>
              <a:buFont typeface="Arial" panose="020B0604020202020204" pitchFamily="34" charset="0"/>
              <a:buChar char="•"/>
              <a:defRPr>
                <a:solidFill>
                  <a:srgbClr val="701B45"/>
                </a:solidFill>
                <a:latin typeface="+mn-lt"/>
              </a:defRPr>
            </a:lvl3pPr>
            <a:lvl4pPr marL="1714500" indent="-342900">
              <a:buClr>
                <a:srgbClr val="FF585D"/>
              </a:buClr>
              <a:buFont typeface="Arial" panose="020B0604020202020204" pitchFamily="34" charset="0"/>
              <a:buChar char="•"/>
              <a:defRPr>
                <a:solidFill>
                  <a:srgbClr val="701B45"/>
                </a:solidFill>
                <a:latin typeface="+mn-lt"/>
              </a:defRPr>
            </a:lvl4pPr>
            <a:lvl5pPr marL="2114550" indent="-285750">
              <a:buClr>
                <a:srgbClr val="FF585D"/>
              </a:buClr>
              <a:buFont typeface="Arial" panose="020B0604020202020204" pitchFamily="34" charset="0"/>
              <a:buChar char="•"/>
              <a:defRPr sz="1800">
                <a:solidFill>
                  <a:srgbClr val="701B4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6"/>
          </p:nvPr>
        </p:nvSpPr>
        <p:spPr/>
        <p:txBody>
          <a:bodyPr/>
          <a:lstStyle/>
          <a:p>
            <a:fld id="{3BCFDB86-9AA8-4FA0-859E-0ABCBFE83936}" type="slidenum">
              <a:rPr lang="en-GB" smtClean="0"/>
              <a:t>‹#›</a:t>
            </a:fld>
            <a:endParaRPr lang="en-GB"/>
          </a:p>
        </p:txBody>
      </p:sp>
      <p:sp>
        <p:nvSpPr>
          <p:cNvPr id="6" name="TextBox 5">
            <a:extLst>
              <a:ext uri="{FF2B5EF4-FFF2-40B4-BE49-F238E27FC236}">
                <a16:creationId xmlns:a16="http://schemas.microsoft.com/office/drawing/2014/main" id="{0EEAEC4E-7547-4AA7-893F-BFFB3AD73E8B}"/>
              </a:ext>
            </a:extLst>
          </p:cNvPr>
          <p:cNvSpPr txBox="1"/>
          <p:nvPr userDrawn="1"/>
        </p:nvSpPr>
        <p:spPr>
          <a:xfrm>
            <a:off x="815413" y="0"/>
            <a:ext cx="4032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GB" sz="900">
                <a:solidFill>
                  <a:srgbClr val="701B45"/>
                </a:solidFill>
              </a:rPr>
              <a:t>FCA Official</a:t>
            </a:r>
          </a:p>
          <a:p>
            <a:endParaRPr lang="en-GB" sz="900">
              <a:solidFill>
                <a:srgbClr val="701B45"/>
              </a:solidFill>
            </a:endParaRPr>
          </a:p>
        </p:txBody>
      </p:sp>
    </p:spTree>
    <p:extLst>
      <p:ext uri="{BB962C8B-B14F-4D97-AF65-F5344CB8AC3E}">
        <p14:creationId xmlns:p14="http://schemas.microsoft.com/office/powerpoint/2010/main" val="295879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Numbered_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a:fillRect/>
          </a:stretch>
        </p:blipFill>
        <p:spPr>
          <a:xfrm>
            <a:off x="-48683" y="-27385"/>
            <a:ext cx="12289368" cy="6912769"/>
          </a:xfrm>
          <a:prstGeom prst="rect">
            <a:avLst/>
          </a:prstGeom>
        </p:spPr>
      </p:pic>
      <p:sp>
        <p:nvSpPr>
          <p:cNvPr id="10" name="Title 3"/>
          <p:cNvSpPr>
            <a:spLocks noGrp="1"/>
          </p:cNvSpPr>
          <p:nvPr>
            <p:ph type="title"/>
          </p:nvPr>
        </p:nvSpPr>
        <p:spPr>
          <a:xfrm>
            <a:off x="958851" y="288000"/>
            <a:ext cx="10278533" cy="1155600"/>
          </a:xfrm>
        </p:spPr>
        <p:txBody>
          <a:bodyPr/>
          <a:lstStyle>
            <a:lvl1pPr>
              <a:defRPr b="1"/>
            </a:lvl1pPr>
          </a:lstStyle>
          <a:p>
            <a:r>
              <a:rPr lang="en-US"/>
              <a:t>Click to edit Master title style</a:t>
            </a:r>
            <a:endParaRPr lang="en-GB"/>
          </a:p>
        </p:txBody>
      </p:sp>
      <p:sp>
        <p:nvSpPr>
          <p:cNvPr id="13" name="Text Placeholder 2"/>
          <p:cNvSpPr>
            <a:spLocks noGrp="1"/>
          </p:cNvSpPr>
          <p:nvPr>
            <p:ph type="body" sz="quarter" idx="15"/>
          </p:nvPr>
        </p:nvSpPr>
        <p:spPr>
          <a:xfrm>
            <a:off x="960000" y="1628676"/>
            <a:ext cx="10272000" cy="4248000"/>
          </a:xfrm>
        </p:spPr>
        <p:txBody>
          <a:bodyPr/>
          <a:lstStyle>
            <a:lvl1pPr marL="514350" indent="-514350">
              <a:buClr>
                <a:srgbClr val="FF585D"/>
              </a:buClr>
              <a:buFont typeface="+mj-lt"/>
              <a:buAutoNum type="arabicPeriod"/>
              <a:defRPr>
                <a:solidFill>
                  <a:srgbClr val="701B45"/>
                </a:solidFill>
                <a:latin typeface="+mn-lt"/>
              </a:defRPr>
            </a:lvl1pPr>
            <a:lvl2pPr marL="971550" indent="-514350">
              <a:buClr>
                <a:srgbClr val="FF585D"/>
              </a:buClr>
              <a:buFont typeface="+mj-lt"/>
              <a:buAutoNum type="arabicPeriod"/>
              <a:defRPr>
                <a:solidFill>
                  <a:srgbClr val="701B45"/>
                </a:solidFill>
                <a:latin typeface="+mn-lt"/>
              </a:defRPr>
            </a:lvl2pPr>
            <a:lvl3pPr marL="1371600" indent="-457200">
              <a:buClr>
                <a:srgbClr val="FF585D"/>
              </a:buClr>
              <a:buFont typeface="+mj-lt"/>
              <a:buAutoNum type="arabicPeriod"/>
              <a:defRPr>
                <a:solidFill>
                  <a:srgbClr val="701B45"/>
                </a:solidFill>
                <a:latin typeface="+mn-lt"/>
              </a:defRPr>
            </a:lvl3pPr>
            <a:lvl4pPr marL="1828800" indent="-457200">
              <a:buClr>
                <a:srgbClr val="FF585D"/>
              </a:buClr>
              <a:buFont typeface="+mj-lt"/>
              <a:buAutoNum type="arabicPeriod"/>
              <a:defRPr>
                <a:solidFill>
                  <a:srgbClr val="701B45"/>
                </a:solidFill>
                <a:latin typeface="+mn-lt"/>
              </a:defRPr>
            </a:lvl4pPr>
            <a:lvl5pPr marL="2171700" indent="-342900">
              <a:buClr>
                <a:srgbClr val="FF585D"/>
              </a:buClr>
              <a:buFont typeface="+mj-lt"/>
              <a:buAutoNum type="arabicPeriod"/>
              <a:defRPr sz="1600">
                <a:solidFill>
                  <a:srgbClr val="701B4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6"/>
          </p:nvPr>
        </p:nvSpPr>
        <p:spPr/>
        <p:txBody>
          <a:bodyPr/>
          <a:lstStyle/>
          <a:p>
            <a:fld id="{3BCFDB86-9AA8-4FA0-859E-0ABCBFE83936}" type="slidenum">
              <a:rPr lang="en-GB" smtClean="0"/>
              <a:t>‹#›</a:t>
            </a:fld>
            <a:endParaRPr lang="en-GB"/>
          </a:p>
        </p:txBody>
      </p:sp>
      <p:sp>
        <p:nvSpPr>
          <p:cNvPr id="6" name="TextBox 5">
            <a:extLst>
              <a:ext uri="{FF2B5EF4-FFF2-40B4-BE49-F238E27FC236}">
                <a16:creationId xmlns:a16="http://schemas.microsoft.com/office/drawing/2014/main" id="{238C04D7-806F-4E8C-AEC2-0E18D9784093}"/>
              </a:ext>
            </a:extLst>
          </p:cNvPr>
          <p:cNvSpPr txBox="1"/>
          <p:nvPr userDrawn="1"/>
        </p:nvSpPr>
        <p:spPr>
          <a:xfrm>
            <a:off x="815413" y="0"/>
            <a:ext cx="4032448" cy="230832"/>
          </a:xfrm>
          <a:prstGeom prst="rect">
            <a:avLst/>
          </a:prstGeom>
          <a:noFill/>
        </p:spPr>
        <p:txBody>
          <a:bodyPr wrap="square" rtlCol="0">
            <a:spAutoFit/>
          </a:bodyPr>
          <a:lstStyle/>
          <a:p>
            <a:r>
              <a:rPr lang="en-GB" sz="900">
                <a:solidFill>
                  <a:srgbClr val="701B45"/>
                </a:solidFill>
              </a:rPr>
              <a:t>FCA Official</a:t>
            </a:r>
          </a:p>
        </p:txBody>
      </p:sp>
    </p:spTree>
    <p:extLst>
      <p:ext uri="{BB962C8B-B14F-4D97-AF65-F5344CB8AC3E}">
        <p14:creationId xmlns:p14="http://schemas.microsoft.com/office/powerpoint/2010/main" val="2724735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907299"/>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9"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366538"/>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8851" y="288000"/>
            <a:ext cx="10278533" cy="115560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958851" y="1633539"/>
            <a:ext cx="10278533" cy="42433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0" y="6296400"/>
            <a:ext cx="960000" cy="262800"/>
          </a:xfrm>
          <a:prstGeom prst="rect">
            <a:avLst/>
          </a:prstGeom>
        </p:spPr>
        <p:txBody>
          <a:bodyPr vert="horz" lIns="91440" tIns="45720" rIns="91440" bIns="45720" rtlCol="0" anchor="ctr"/>
          <a:lstStyle>
            <a:lvl1pPr algn="ctr">
              <a:defRPr lang="en-GB" sz="1000" kern="1200" smtClean="0">
                <a:solidFill>
                  <a:srgbClr val="8E1537"/>
                </a:solidFill>
                <a:latin typeface="+mn-lt"/>
                <a:ea typeface="+mn-ea"/>
                <a:cs typeface="+mn-cs"/>
              </a:defRPr>
            </a:lvl1pPr>
          </a:lstStyle>
          <a:p>
            <a:fld id="{3BCFDB86-9AA8-4FA0-859E-0ABCBFE83936}" type="slidenum">
              <a:rPr lang="en-GB" smtClean="0"/>
              <a:t>‹#›</a:t>
            </a:fld>
            <a:endParaRPr lang="en-GB"/>
          </a:p>
        </p:txBody>
      </p:sp>
      <p:sp>
        <p:nvSpPr>
          <p:cNvPr id="4" name="TextBox 3">
            <a:extLst>
              <a:ext uri="{FF2B5EF4-FFF2-40B4-BE49-F238E27FC236}">
                <a16:creationId xmlns:a16="http://schemas.microsoft.com/office/drawing/2014/main" id="{CBE5C1DE-A53F-4D39-BFE3-852C3D4E2BAB}"/>
              </a:ext>
            </a:extLst>
          </p:cNvPr>
          <p:cNvSpPr txBox="1"/>
          <p:nvPr userDrawn="1"/>
        </p:nvSpPr>
        <p:spPr>
          <a:xfrm>
            <a:off x="815413" y="0"/>
            <a:ext cx="4032448" cy="230832"/>
          </a:xfrm>
          <a:prstGeom prst="rect">
            <a:avLst/>
          </a:prstGeom>
          <a:noFill/>
        </p:spPr>
        <p:txBody>
          <a:bodyPr wrap="square" rtlCol="0">
            <a:spAutoFit/>
          </a:bodyPr>
          <a:lstStyle/>
          <a:p>
            <a:r>
              <a:rPr lang="en-GB" sz="900">
                <a:solidFill>
                  <a:srgbClr val="701B45"/>
                </a:solidFill>
              </a:rPr>
              <a:t>FCA Official</a:t>
            </a:r>
          </a:p>
        </p:txBody>
      </p:sp>
    </p:spTree>
    <p:extLst>
      <p:ext uri="{BB962C8B-B14F-4D97-AF65-F5344CB8AC3E}">
        <p14:creationId xmlns:p14="http://schemas.microsoft.com/office/powerpoint/2010/main" val="17503340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hdr="0" ftr="0" dt="0"/>
  <p:txStyles>
    <p:titleStyle>
      <a:lvl1pPr algn="l" defTabSz="914400" rtl="0" eaLnBrk="1" latinLnBrk="0" hangingPunct="1">
        <a:spcBef>
          <a:spcPct val="0"/>
        </a:spcBef>
        <a:buNone/>
        <a:defRPr sz="3400" b="1" kern="1200">
          <a:solidFill>
            <a:srgbClr val="701B45"/>
          </a:solidFill>
          <a:latin typeface="+mn-lt"/>
          <a:ea typeface="+mj-ea"/>
          <a:cs typeface="+mj-cs"/>
        </a:defRPr>
      </a:lvl1pPr>
    </p:titleStyle>
    <p:bodyStyle>
      <a:lvl1pPr marL="0" indent="0" algn="l" defTabSz="914400" rtl="0" eaLnBrk="1" latinLnBrk="0" hangingPunct="1">
        <a:spcBef>
          <a:spcPct val="20000"/>
        </a:spcBef>
        <a:buFontTx/>
        <a:buNone/>
        <a:defRPr sz="3200" kern="1200">
          <a:solidFill>
            <a:srgbClr val="FF585D"/>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9918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hyperlink" Target="https://www.fca.org.uk/publication/corporate/annual-report-2019-20-diversity.pdf" TargetMode="External"/><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hyperlink" Target="https://www.fca.org.uk/insight/ethnicity-personal-finances-and-coronavirus" TargetMode="External"/><Relationship Id="rId5" Type="http://schemas.openxmlformats.org/officeDocument/2006/relationships/hyperlink" Target="https://www.fca.org.uk/publication/research/financial-lives-survey-2020.pdf"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hyperlink" Target="https://www.fca.org.uk/publication/research/ignition-house-consumer-research-report.pdf" TargetMode="External"/><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11.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4.emf"/><Relationship Id="rId4" Type="http://schemas.openxmlformats.org/officeDocument/2006/relationships/package" Target="../embeddings/Microsoft_Word_Document.docx"/></Relationships>
</file>

<file path=ppt/slides/_rels/slide4.xml.rels><?xml version="1.0" encoding="UTF-8" standalone="yes"?>
<Relationships xmlns="http://schemas.openxmlformats.org/package/2006/relationships"><Relationship Id="rId2" Type="http://schemas.openxmlformats.org/officeDocument/2006/relationships/hyperlink" Target="https://www.stepchange.org/policy-and-research/covid-impact-report-jan-2021.aspx"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42432C3-80CC-4821-9E57-5A1C3A978E89}"/>
              </a:ext>
            </a:extLst>
          </p:cNvPr>
          <p:cNvSpPr txBox="1"/>
          <p:nvPr/>
        </p:nvSpPr>
        <p:spPr>
          <a:xfrm>
            <a:off x="1136428" y="627564"/>
            <a:ext cx="747417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b="1" kern="1200">
                <a:solidFill>
                  <a:srgbClr val="004699"/>
                </a:solidFill>
                <a:latin typeface="Gill Sans MT" panose="020B0502020104020203" pitchFamily="34" charset="0"/>
                <a:ea typeface="+mj-ea"/>
                <a:cs typeface="+mj-cs"/>
              </a:rPr>
              <a:t>UK Regulators</a:t>
            </a:r>
          </a:p>
          <a:p>
            <a:pPr>
              <a:lnSpc>
                <a:spcPct val="90000"/>
              </a:lnSpc>
              <a:spcBef>
                <a:spcPct val="0"/>
              </a:spcBef>
              <a:spcAft>
                <a:spcPts val="600"/>
              </a:spcAft>
            </a:pPr>
            <a:r>
              <a:rPr lang="en-US" sz="4100" b="1" kern="1200">
                <a:solidFill>
                  <a:srgbClr val="004699"/>
                </a:solidFill>
                <a:latin typeface="Gill Sans MT" panose="020B0502020104020203" pitchFamily="34" charset="0"/>
                <a:ea typeface="+mj-ea"/>
                <a:cs typeface="+mj-cs"/>
              </a:rPr>
              <a:t>Network</a:t>
            </a:r>
          </a:p>
        </p:txBody>
      </p:sp>
      <p:sp>
        <p:nvSpPr>
          <p:cNvPr id="5" name="TextBox 4">
            <a:extLst>
              <a:ext uri="{FF2B5EF4-FFF2-40B4-BE49-F238E27FC236}">
                <a16:creationId xmlns:a16="http://schemas.microsoft.com/office/drawing/2014/main" id="{933F8D9A-949A-4F0A-BCDE-5C5B29EEE6F6}"/>
              </a:ext>
            </a:extLst>
          </p:cNvPr>
          <p:cNvSpPr txBox="1"/>
          <p:nvPr/>
        </p:nvSpPr>
        <p:spPr>
          <a:xfrm>
            <a:off x="1136429" y="2278174"/>
            <a:ext cx="7474171" cy="2854836"/>
          </a:xfrm>
          <a:prstGeom prst="rect">
            <a:avLst/>
          </a:prstGeom>
        </p:spPr>
        <p:txBody>
          <a:bodyPr vert="horz" lIns="91440" tIns="45720" rIns="91440" bIns="45720" rtlCol="0" anchor="ctr">
            <a:normAutofit/>
          </a:bodyPr>
          <a:lstStyle/>
          <a:p>
            <a:pPr>
              <a:lnSpc>
                <a:spcPct val="90000"/>
              </a:lnSpc>
              <a:spcAft>
                <a:spcPts val="600"/>
              </a:spcAft>
            </a:pPr>
            <a:r>
              <a:rPr lang="en-GB" sz="2400" b="1" dirty="0">
                <a:solidFill>
                  <a:srgbClr val="004699"/>
                </a:solidFill>
                <a:latin typeface="Gill Sans MT" panose="020B0502020104020203" pitchFamily="34" charset="0"/>
              </a:rPr>
              <a:t>Reflections on responding to the impact of </a:t>
            </a:r>
            <a:r>
              <a:rPr lang="en-GB" sz="2400" b="1" dirty="0" err="1">
                <a:solidFill>
                  <a:srgbClr val="004699"/>
                </a:solidFill>
                <a:latin typeface="Gill Sans MT" panose="020B0502020104020203" pitchFamily="34" charset="0"/>
              </a:rPr>
              <a:t>Covid</a:t>
            </a:r>
            <a:r>
              <a:rPr lang="en-GB" sz="2400" b="1" dirty="0">
                <a:solidFill>
                  <a:srgbClr val="004699"/>
                </a:solidFill>
                <a:latin typeface="Gill Sans MT" panose="020B0502020104020203" pitchFamily="34" charset="0"/>
              </a:rPr>
              <a:t> and the way forward:  A regulatory perspective</a:t>
            </a:r>
            <a:endParaRPr lang="en-GB" sz="2400" dirty="0">
              <a:solidFill>
                <a:srgbClr val="004699"/>
              </a:solidFill>
              <a:latin typeface="Gill Sans MT" panose="020B0502020104020203" pitchFamily="34" charset="0"/>
            </a:endParaRPr>
          </a:p>
        </p:txBody>
      </p:sp>
      <p:sp>
        <p:nvSpPr>
          <p:cNvPr id="21"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C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3"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65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pic>
        <p:nvPicPr>
          <p:cNvPr id="7" name="Picture 6">
            <a:extLst>
              <a:ext uri="{FF2B5EF4-FFF2-40B4-BE49-F238E27FC236}">
                <a16:creationId xmlns:a16="http://schemas.microsoft.com/office/drawing/2014/main" id="{C4C9E21A-C055-4A3A-B559-5B7301CDD3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6848" y="2857501"/>
            <a:ext cx="1077275" cy="1142998"/>
          </a:xfrm>
          <a:prstGeom prst="rect">
            <a:avLst/>
          </a:prstGeom>
        </p:spPr>
      </p:pic>
      <p:sp>
        <p:nvSpPr>
          <p:cNvPr id="4" name="Slide Number Placeholder 3">
            <a:extLst>
              <a:ext uri="{FF2B5EF4-FFF2-40B4-BE49-F238E27FC236}">
                <a16:creationId xmlns:a16="http://schemas.microsoft.com/office/drawing/2014/main" id="{AB32FD75-C806-4EA5-85B0-4E9F9906149E}"/>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lgn="r">
              <a:spcAft>
                <a:spcPts val="600"/>
              </a:spcAft>
            </a:pPr>
            <a:fld id="{600C80B2-5EB6-4999-8D4F-FF5D862D224F}" type="slidenum">
              <a:rPr lang="en-US" sz="1200">
                <a:solidFill>
                  <a:srgbClr val="FFFFFF"/>
                </a:solidFill>
                <a:latin typeface="Gill Sans MT" panose="020B0502020104020203" pitchFamily="34" charset="0"/>
              </a:rPr>
              <a:pPr algn="r">
                <a:spcAft>
                  <a:spcPts val="600"/>
                </a:spcAft>
              </a:pPr>
              <a:t>1</a:t>
            </a:fld>
            <a:endParaRPr lang="en-US" sz="1200">
              <a:solidFill>
                <a:srgbClr val="FFFFFF"/>
              </a:solidFill>
              <a:latin typeface="Gill Sans MT" panose="020B0502020104020203" pitchFamily="34" charset="0"/>
            </a:endParaRPr>
          </a:p>
        </p:txBody>
      </p:sp>
      <p:sp>
        <p:nvSpPr>
          <p:cNvPr id="6" name="TextBox 5">
            <a:extLst>
              <a:ext uri="{FF2B5EF4-FFF2-40B4-BE49-F238E27FC236}">
                <a16:creationId xmlns:a16="http://schemas.microsoft.com/office/drawing/2014/main" id="{71C62002-590F-4B50-B26F-7FFF28696D28}"/>
              </a:ext>
            </a:extLst>
          </p:cNvPr>
          <p:cNvSpPr txBox="1"/>
          <p:nvPr/>
        </p:nvSpPr>
        <p:spPr>
          <a:xfrm>
            <a:off x="1136428" y="5225063"/>
            <a:ext cx="7003550" cy="661720"/>
          </a:xfrm>
          <a:prstGeom prst="rect">
            <a:avLst/>
          </a:prstGeom>
          <a:noFill/>
        </p:spPr>
        <p:txBody>
          <a:bodyPr wrap="square" rtlCol="0">
            <a:spAutoFit/>
          </a:bodyPr>
          <a:lstStyle/>
          <a:p>
            <a:pPr>
              <a:spcAft>
                <a:spcPts val="600"/>
              </a:spcAft>
            </a:pPr>
            <a:r>
              <a:rPr lang="en-GB" sz="1600" b="1">
                <a:solidFill>
                  <a:srgbClr val="004699"/>
                </a:solidFill>
                <a:latin typeface="Gill Sans MT" panose="020B0502020104020203" pitchFamily="34" charset="0"/>
                <a:cs typeface="Arial" panose="020B0604020202020204" pitchFamily="34" charset="0"/>
              </a:rPr>
              <a:t>A UKRN event </a:t>
            </a:r>
          </a:p>
          <a:p>
            <a:pPr>
              <a:spcAft>
                <a:spcPts val="600"/>
              </a:spcAft>
            </a:pPr>
            <a:r>
              <a:rPr lang="en-GB" sz="1600" b="1">
                <a:solidFill>
                  <a:srgbClr val="004699"/>
                </a:solidFill>
                <a:latin typeface="Gill Sans MT" panose="020B0502020104020203" pitchFamily="34" charset="0"/>
                <a:cs typeface="Arial" panose="020B0604020202020204" pitchFamily="34" charset="0"/>
              </a:rPr>
              <a:t>17 June 2021</a:t>
            </a:r>
          </a:p>
        </p:txBody>
      </p:sp>
    </p:spTree>
    <p:extLst>
      <p:ext uri="{BB962C8B-B14F-4D97-AF65-F5344CB8AC3E}">
        <p14:creationId xmlns:p14="http://schemas.microsoft.com/office/powerpoint/2010/main" val="324352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BB21-0830-4190-916E-8DBDE31561E6}"/>
              </a:ext>
            </a:extLst>
          </p:cNvPr>
          <p:cNvSpPr>
            <a:spLocks noGrp="1"/>
          </p:cNvSpPr>
          <p:nvPr>
            <p:ph type="title"/>
          </p:nvPr>
        </p:nvSpPr>
        <p:spPr>
          <a:xfrm>
            <a:off x="478766" y="365125"/>
            <a:ext cx="10515600" cy="5429972"/>
          </a:xfrm>
        </p:spPr>
        <p:txBody>
          <a:bodyPr lIns="91440" tIns="45720" rIns="91440" bIns="45720" anchor="t"/>
          <a:lstStyle/>
          <a:p>
            <a:pPr algn="l">
              <a:lnSpc>
                <a:spcPct val="107000"/>
              </a:lnSpc>
              <a:spcBef>
                <a:spcPts val="0"/>
              </a:spcBef>
              <a:spcAft>
                <a:spcPts val="800"/>
              </a:spcAft>
            </a:pPr>
            <a:r>
              <a:rPr lang="en-GB" sz="1800" b="1">
                <a:solidFill>
                  <a:srgbClr val="2F5496"/>
                </a:solidFill>
                <a:latin typeface="Verdana"/>
                <a:ea typeface="Verdana"/>
              </a:rPr>
              <a:t>3. Consumer perspectives on work to do</a:t>
            </a:r>
            <a:br>
              <a:rPr lang="en-GB" sz="1800" b="1">
                <a:solidFill>
                  <a:srgbClr val="2F5496"/>
                </a:solidFill>
                <a:latin typeface="Verdana"/>
                <a:ea typeface="Verdana"/>
              </a:rPr>
            </a:br>
            <a:endParaRPr lang="en-GB" sz="1800">
              <a:latin typeface="Verdana"/>
              <a:ea typeface="Verdana"/>
              <a:cs typeface="+mj-lt"/>
            </a:endParaRPr>
          </a:p>
          <a:p>
            <a:pPr algn="l">
              <a:lnSpc>
                <a:spcPct val="107000"/>
              </a:lnSpc>
              <a:spcBef>
                <a:spcPts val="0"/>
              </a:spcBef>
              <a:spcAft>
                <a:spcPts val="800"/>
              </a:spcAft>
            </a:pPr>
            <a:r>
              <a:rPr lang="en-GB" sz="1800" b="1">
                <a:solidFill>
                  <a:srgbClr val="2F5496"/>
                </a:solidFill>
                <a:latin typeface="Verdana"/>
                <a:ea typeface="Verdana"/>
              </a:rPr>
              <a:t>UKRN members have done well. </a:t>
            </a:r>
            <a:r>
              <a:rPr lang="en-GB" sz="1800">
                <a:solidFill>
                  <a:srgbClr val="2F5496"/>
                </a:solidFill>
                <a:latin typeface="Verdana"/>
                <a:ea typeface="Verdana"/>
              </a:rPr>
              <a:t>As we emerge from the depth of the crisis we need</a:t>
            </a:r>
            <a:r>
              <a:rPr lang="en-GB" sz="1800" b="1">
                <a:solidFill>
                  <a:srgbClr val="2F5496"/>
                </a:solidFill>
                <a:latin typeface="Verdana"/>
                <a:ea typeface="Verdana"/>
              </a:rPr>
              <a:t> to maintain responsive regulation</a:t>
            </a:r>
            <a:r>
              <a:rPr lang="en-GB" sz="1800">
                <a:solidFill>
                  <a:srgbClr val="2F5496"/>
                </a:solidFill>
                <a:latin typeface="Verdana"/>
                <a:ea typeface="Verdana"/>
              </a:rPr>
              <a:t> and engagement with stakeholders: regulators have worked quickly to support consumers at the height of the crisis. </a:t>
            </a:r>
            <a:r>
              <a:rPr lang="en-GB" sz="1800" b="1">
                <a:solidFill>
                  <a:srgbClr val="2F5496"/>
                </a:solidFill>
                <a:latin typeface="Verdana"/>
                <a:ea typeface="Verdana"/>
              </a:rPr>
              <a:t>Continue to work towards a universally clear and consistent approach</a:t>
            </a:r>
            <a:r>
              <a:rPr lang="en-GB" sz="1800">
                <a:solidFill>
                  <a:srgbClr val="2F5496"/>
                </a:solidFill>
                <a:latin typeface="Verdana"/>
                <a:ea typeface="Verdana"/>
              </a:rPr>
              <a:t>.</a:t>
            </a:r>
            <a:endParaRPr lang="en-GB" sz="1800">
              <a:latin typeface="Verdana"/>
              <a:ea typeface="Verdana"/>
              <a:cs typeface="+mj-lt"/>
            </a:endParaRPr>
          </a:p>
          <a:p>
            <a:pPr algn="l">
              <a:lnSpc>
                <a:spcPct val="107000"/>
              </a:lnSpc>
              <a:spcBef>
                <a:spcPts val="0"/>
              </a:spcBef>
              <a:spcAft>
                <a:spcPts val="800"/>
              </a:spcAft>
            </a:pPr>
            <a:r>
              <a:rPr lang="en-GB" sz="1800">
                <a:solidFill>
                  <a:srgbClr val="2F5496"/>
                </a:solidFill>
                <a:latin typeface="Verdana"/>
                <a:ea typeface="Verdana"/>
              </a:rPr>
              <a:t>Areas for greater focus: </a:t>
            </a:r>
            <a:endParaRPr lang="en-GB" sz="1800">
              <a:latin typeface="Verdana"/>
              <a:ea typeface="Verdana"/>
              <a:cs typeface="+mj-lt"/>
            </a:endParaRPr>
          </a:p>
          <a:p>
            <a:pPr marL="342900" indent="-342900" algn="l">
              <a:lnSpc>
                <a:spcPct val="107000"/>
              </a:lnSpc>
              <a:spcBef>
                <a:spcPts val="0"/>
              </a:spcBef>
              <a:buFont typeface="Arial,Sans-Serif"/>
              <a:buChar char="•"/>
            </a:pPr>
            <a:r>
              <a:rPr lang="en-GB" sz="1800">
                <a:solidFill>
                  <a:srgbClr val="2F5496"/>
                </a:solidFill>
                <a:latin typeface="Verdana"/>
                <a:ea typeface="Verdana"/>
              </a:rPr>
              <a:t>despite close working with Government on sectoral approaches, didn’t always align support across sectors, for example </a:t>
            </a:r>
            <a:r>
              <a:rPr lang="en-GB" sz="1800" b="1">
                <a:solidFill>
                  <a:srgbClr val="2F5496"/>
                </a:solidFill>
                <a:latin typeface="Verdana"/>
                <a:ea typeface="Verdana"/>
              </a:rPr>
              <a:t>taking a holistic view of household bills</a:t>
            </a:r>
            <a:r>
              <a:rPr lang="en-GB" sz="1800">
                <a:solidFill>
                  <a:srgbClr val="2F5496"/>
                </a:solidFill>
                <a:latin typeface="Verdana"/>
                <a:ea typeface="Verdana"/>
              </a:rPr>
              <a:t> across the piece. </a:t>
            </a:r>
            <a:endParaRPr lang="en-GB" sz="1800">
              <a:latin typeface="Verdana"/>
              <a:ea typeface="Verdana"/>
              <a:cs typeface="+mj-lt"/>
            </a:endParaRPr>
          </a:p>
          <a:p>
            <a:pPr marL="342900" indent="-342900" algn="l">
              <a:lnSpc>
                <a:spcPct val="107000"/>
              </a:lnSpc>
              <a:spcBef>
                <a:spcPts val="0"/>
              </a:spcBef>
              <a:buFont typeface="Arial,Sans-Serif"/>
              <a:buChar char="•"/>
            </a:pPr>
            <a:r>
              <a:rPr lang="en-GB" sz="1800" b="1">
                <a:solidFill>
                  <a:srgbClr val="2F5496"/>
                </a:solidFill>
                <a:latin typeface="Verdana"/>
                <a:ea typeface="Verdana"/>
              </a:rPr>
              <a:t>improved data sharing</a:t>
            </a:r>
            <a:r>
              <a:rPr lang="en-GB" sz="1800">
                <a:solidFill>
                  <a:srgbClr val="2F5496"/>
                </a:solidFill>
                <a:latin typeface="Verdana"/>
                <a:ea typeface="Verdana"/>
              </a:rPr>
              <a:t> so that consumers could be targeted or ask for support. Importance of </a:t>
            </a:r>
            <a:r>
              <a:rPr lang="en-GB" sz="1800" b="1">
                <a:solidFill>
                  <a:srgbClr val="2F5496"/>
                </a:solidFill>
                <a:latin typeface="Verdana"/>
                <a:ea typeface="Verdana"/>
              </a:rPr>
              <a:t>data to track impact of interventions</a:t>
            </a:r>
            <a:r>
              <a:rPr lang="en-GB" sz="1800">
                <a:solidFill>
                  <a:srgbClr val="2F5496"/>
                </a:solidFill>
                <a:latin typeface="Verdana"/>
                <a:ea typeface="Verdana"/>
              </a:rPr>
              <a:t>. </a:t>
            </a:r>
            <a:endParaRPr lang="en-GB" sz="1800">
              <a:latin typeface="Verdana"/>
              <a:ea typeface="Verdana"/>
              <a:cs typeface="+mj-lt"/>
            </a:endParaRPr>
          </a:p>
          <a:p>
            <a:pPr marL="342900" indent="-342900" algn="l">
              <a:lnSpc>
                <a:spcPct val="107000"/>
              </a:lnSpc>
              <a:spcBef>
                <a:spcPts val="0"/>
              </a:spcBef>
              <a:buFont typeface="Arial,Sans-Serif"/>
              <a:buChar char="•"/>
            </a:pPr>
            <a:r>
              <a:rPr lang="en-GB" sz="1800">
                <a:solidFill>
                  <a:srgbClr val="2F5496"/>
                </a:solidFill>
                <a:latin typeface="Verdana"/>
                <a:ea typeface="Verdana"/>
              </a:rPr>
              <a:t>communicate the need and requirement for </a:t>
            </a:r>
            <a:r>
              <a:rPr lang="en-GB" sz="1800" b="1">
                <a:solidFill>
                  <a:srgbClr val="2F5496"/>
                </a:solidFill>
                <a:latin typeface="Verdana"/>
                <a:ea typeface="Verdana"/>
              </a:rPr>
              <a:t>forebearance</a:t>
            </a:r>
            <a:r>
              <a:rPr lang="en-GB" sz="1800">
                <a:solidFill>
                  <a:srgbClr val="2F5496"/>
                </a:solidFill>
                <a:latin typeface="Verdana"/>
                <a:ea typeface="Verdana"/>
              </a:rPr>
              <a:t>: closer working with advice agencies. </a:t>
            </a:r>
            <a:endParaRPr lang="en-GB" sz="1800">
              <a:latin typeface="Verdana"/>
              <a:ea typeface="Verdana"/>
              <a:cs typeface="+mj-lt"/>
            </a:endParaRPr>
          </a:p>
          <a:p>
            <a:pPr marL="342900" indent="-342900" algn="l">
              <a:lnSpc>
                <a:spcPct val="107000"/>
              </a:lnSpc>
              <a:spcBef>
                <a:spcPts val="0"/>
              </a:spcBef>
              <a:spcAft>
                <a:spcPts val="800"/>
              </a:spcAft>
              <a:buFont typeface="Arial,Sans-Serif"/>
              <a:buChar char="•"/>
            </a:pPr>
            <a:r>
              <a:rPr lang="en-GB" sz="1800" b="1">
                <a:solidFill>
                  <a:srgbClr val="2F5496"/>
                </a:solidFill>
                <a:latin typeface="Verdana"/>
                <a:ea typeface="Verdana"/>
              </a:rPr>
              <a:t>support the rebuild of household finances</a:t>
            </a:r>
            <a:r>
              <a:rPr lang="en-GB" sz="1800">
                <a:solidFill>
                  <a:srgbClr val="2F5496"/>
                </a:solidFill>
                <a:latin typeface="Verdana"/>
                <a:ea typeface="Verdana"/>
              </a:rPr>
              <a:t> long term. And how do we help develop financial inclusion?</a:t>
            </a:r>
            <a:endParaRPr lang="en-GB" sz="1800">
              <a:latin typeface="Verdana"/>
              <a:ea typeface="Verdana"/>
              <a:cs typeface="Calibri"/>
            </a:endParaRPr>
          </a:p>
        </p:txBody>
      </p:sp>
    </p:spTree>
    <p:extLst>
      <p:ext uri="{BB962C8B-B14F-4D97-AF65-F5344CB8AC3E}">
        <p14:creationId xmlns:p14="http://schemas.microsoft.com/office/powerpoint/2010/main" val="92284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74C001-35A9-4F60-A13F-085B946CE7E7}"/>
              </a:ext>
            </a:extLst>
          </p:cNvPr>
          <p:cNvSpPr/>
          <p:nvPr/>
        </p:nvSpPr>
        <p:spPr>
          <a:xfrm>
            <a:off x="225437" y="-2720"/>
            <a:ext cx="11827389" cy="7213065"/>
          </a:xfrm>
          <a:prstGeom prst="rect">
            <a:avLst/>
          </a:prstGeom>
        </p:spPr>
        <p:txBody>
          <a:bodyPr wrap="square" lIns="91440" tIns="45720" rIns="91440" bIns="45720" anchor="t">
            <a:spAutoFit/>
          </a:bodyPr>
          <a:lstStyle/>
          <a:p>
            <a:pPr>
              <a:lnSpc>
                <a:spcPct val="107000"/>
              </a:lnSpc>
              <a:spcAft>
                <a:spcPts val="800"/>
              </a:spcAft>
            </a:pPr>
            <a:endParaRPr lang="en-GB" b="1">
              <a:solidFill>
                <a:srgbClr val="2F5496"/>
              </a:solidFill>
              <a:latin typeface="Verdana"/>
              <a:ea typeface="Calibri" panose="020F0502020204030204" pitchFamily="34" charset="0"/>
              <a:cs typeface="Calibri"/>
            </a:endParaRPr>
          </a:p>
          <a:p>
            <a:pPr>
              <a:lnSpc>
                <a:spcPct val="107000"/>
              </a:lnSpc>
              <a:spcAft>
                <a:spcPts val="800"/>
              </a:spcAft>
            </a:pPr>
            <a:r>
              <a:rPr lang="en-GB" b="1">
                <a:solidFill>
                  <a:srgbClr val="2F5496"/>
                </a:solidFill>
                <a:latin typeface="Verdana"/>
                <a:ea typeface="Calibri" panose="020F0502020204030204" pitchFamily="34" charset="0"/>
                <a:cs typeface="Calibri"/>
              </a:rPr>
              <a:t>4.	Looking forward </a:t>
            </a:r>
            <a:endParaRPr lang="en-GB">
              <a:latin typeface="Verdana"/>
              <a:ea typeface="Calibri" panose="020F0502020204030204" pitchFamily="34" charset="0"/>
              <a:cs typeface="Times New Roman" panose="02020603050405020304" pitchFamily="18" charset="0"/>
            </a:endParaRPr>
          </a:p>
          <a:p>
            <a:pPr>
              <a:lnSpc>
                <a:spcPct val="107000"/>
              </a:lnSpc>
              <a:spcAft>
                <a:spcPts val="800"/>
              </a:spcAft>
            </a:pPr>
            <a:endParaRPr lang="en-GB" b="1">
              <a:solidFill>
                <a:srgbClr val="2F5496"/>
              </a:solidFill>
              <a:latin typeface="Verdana"/>
              <a:ea typeface="Calibri" panose="020F0502020204030204" pitchFamily="34" charset="0"/>
              <a:cs typeface="Calibri"/>
            </a:endParaRPr>
          </a:p>
          <a:p>
            <a:pPr>
              <a:lnSpc>
                <a:spcPct val="107000"/>
              </a:lnSpc>
              <a:spcAft>
                <a:spcPts val="800"/>
              </a:spcAft>
            </a:pPr>
            <a:r>
              <a:rPr lang="en-GB">
                <a:solidFill>
                  <a:srgbClr val="2F5496"/>
                </a:solidFill>
                <a:latin typeface="Verdana"/>
                <a:ea typeface="Calibri" panose="020F0502020204030204" pitchFamily="34" charset="0"/>
                <a:cs typeface="Calibri"/>
              </a:rPr>
              <a:t>Key emerging themes:</a:t>
            </a:r>
            <a:endParaRPr lang="en-GB">
              <a:latin typeface="Verdana"/>
              <a:ea typeface="Calibri" panose="020F0502020204030204" pitchFamily="34" charset="0"/>
              <a:cs typeface="Calibri"/>
            </a:endParaRPr>
          </a:p>
          <a:p>
            <a:pPr marL="342900" indent="-342900">
              <a:lnSpc>
                <a:spcPct val="107000"/>
              </a:lnSpc>
              <a:buFont typeface="Arial" panose="020B0604020202020204" pitchFamily="34" charset="0"/>
              <a:buChar char="•"/>
            </a:pPr>
            <a:r>
              <a:rPr lang="en-GB">
                <a:solidFill>
                  <a:srgbClr val="2F5496"/>
                </a:solidFill>
                <a:latin typeface="Verdana"/>
                <a:ea typeface="Calibri" panose="020F0502020204030204" pitchFamily="34" charset="0"/>
                <a:cs typeface="Calibri"/>
              </a:rPr>
              <a:t>Future focus on </a:t>
            </a:r>
            <a:r>
              <a:rPr lang="en-GB" b="1">
                <a:solidFill>
                  <a:srgbClr val="2F5496"/>
                </a:solidFill>
                <a:latin typeface="Verdana"/>
                <a:ea typeface="Calibri" panose="020F0502020204030204" pitchFamily="34" charset="0"/>
                <a:cs typeface="Calibri"/>
              </a:rPr>
              <a:t>consumers in debt</a:t>
            </a:r>
            <a:r>
              <a:rPr lang="en-GB">
                <a:solidFill>
                  <a:srgbClr val="2F5496"/>
                </a:solidFill>
                <a:latin typeface="Verdana"/>
                <a:ea typeface="Calibri" panose="020F0502020204030204" pitchFamily="34" charset="0"/>
                <a:cs typeface="Calibri"/>
              </a:rPr>
              <a:t>, and affordability, with the lasting impact of Covid.</a:t>
            </a:r>
            <a:endParaRPr lang="en-GB">
              <a:latin typeface="Verdana"/>
              <a:ea typeface="Calibri" panose="020F0502020204030204" pitchFamily="34" charset="0"/>
              <a:cs typeface="Calibri"/>
            </a:endParaRPr>
          </a:p>
          <a:p>
            <a:pPr marL="342900" indent="-342900">
              <a:lnSpc>
                <a:spcPct val="107000"/>
              </a:lnSpc>
              <a:buFont typeface="Arial" panose="020B0604020202020204" pitchFamily="34" charset="0"/>
              <a:buChar char="•"/>
            </a:pPr>
            <a:r>
              <a:rPr lang="en-GB">
                <a:solidFill>
                  <a:srgbClr val="2F5496"/>
                </a:solidFill>
                <a:latin typeface="Verdana"/>
                <a:ea typeface="Calibri" panose="020F0502020204030204" pitchFamily="34" charset="0"/>
                <a:cs typeface="Calibri"/>
              </a:rPr>
              <a:t>Retain </a:t>
            </a:r>
            <a:r>
              <a:rPr lang="en-GB" b="1">
                <a:solidFill>
                  <a:srgbClr val="2F5496"/>
                </a:solidFill>
                <a:latin typeface="Verdana"/>
                <a:ea typeface="Calibri" panose="020F0502020204030204" pitchFamily="34" charset="0"/>
                <a:cs typeface="Calibri"/>
              </a:rPr>
              <a:t>responsiveness to industry, </a:t>
            </a:r>
            <a:r>
              <a:rPr lang="en-GB">
                <a:solidFill>
                  <a:srgbClr val="004699"/>
                </a:solidFill>
                <a:latin typeface="Verdana"/>
                <a:ea typeface="+mn-lt"/>
                <a:cs typeface="+mn-lt"/>
              </a:rPr>
              <a:t>essential for sectors to remain competitive.</a:t>
            </a:r>
            <a:endParaRPr lang="en-GB">
              <a:solidFill>
                <a:srgbClr val="004699"/>
              </a:solidFill>
              <a:latin typeface="Verdana"/>
              <a:ea typeface="+mn-lt"/>
              <a:cs typeface="Calibri"/>
            </a:endParaRPr>
          </a:p>
          <a:p>
            <a:pPr marL="342900" indent="-342900">
              <a:lnSpc>
                <a:spcPct val="107000"/>
              </a:lnSpc>
              <a:buFont typeface="Arial" panose="020B0604020202020204" pitchFamily="34" charset="0"/>
              <a:buChar char="•"/>
            </a:pPr>
            <a:r>
              <a:rPr lang="en-GB" b="1">
                <a:solidFill>
                  <a:srgbClr val="2F5496"/>
                </a:solidFill>
                <a:latin typeface="Verdana"/>
                <a:ea typeface="+mn-lt"/>
                <a:cs typeface="Calibri"/>
              </a:rPr>
              <a:t>Use</a:t>
            </a:r>
            <a:r>
              <a:rPr lang="en-GB" b="1">
                <a:solidFill>
                  <a:srgbClr val="2F5496"/>
                </a:solidFill>
                <a:latin typeface="Verdana"/>
                <a:ea typeface="Calibri" panose="020F0502020204030204" pitchFamily="34" charset="0"/>
                <a:cs typeface="Calibri"/>
              </a:rPr>
              <a:t> of data, and data driven solutions, </a:t>
            </a:r>
            <a:r>
              <a:rPr lang="en-GB">
                <a:solidFill>
                  <a:srgbClr val="2F5496"/>
                </a:solidFill>
                <a:latin typeface="Verdana"/>
                <a:ea typeface="Calibri" panose="020F0502020204030204" pitchFamily="34" charset="0"/>
                <a:cs typeface="Calibri"/>
              </a:rPr>
              <a:t>across sectors where possible </a:t>
            </a:r>
            <a:endParaRPr lang="en-GB">
              <a:solidFill>
                <a:srgbClr val="000000"/>
              </a:solidFill>
              <a:latin typeface="Verdana"/>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pPr>
            <a:r>
              <a:rPr lang="en-GB">
                <a:solidFill>
                  <a:srgbClr val="2F5496"/>
                </a:solidFill>
                <a:latin typeface="Verdana"/>
                <a:ea typeface="Calibri" panose="020F0502020204030204" pitchFamily="34" charset="0"/>
                <a:cs typeface="Calibri"/>
              </a:rPr>
              <a:t>Continue to </a:t>
            </a:r>
            <a:r>
              <a:rPr lang="en-GB" b="1">
                <a:solidFill>
                  <a:srgbClr val="2F5496"/>
                </a:solidFill>
                <a:latin typeface="Verdana"/>
                <a:ea typeface="Calibri" panose="020F0502020204030204" pitchFamily="34" charset="0"/>
                <a:cs typeface="Calibri"/>
              </a:rPr>
              <a:t>listen, learn and </a:t>
            </a:r>
            <a:r>
              <a:rPr lang="en-GB" b="1">
                <a:solidFill>
                  <a:srgbClr val="2F5496"/>
                </a:solidFill>
                <a:latin typeface="Verdana"/>
                <a:ea typeface="Verdana"/>
                <a:cs typeface="Calibri"/>
              </a:rPr>
              <a:t>a</a:t>
            </a:r>
            <a:r>
              <a:rPr lang="en-GB">
                <a:solidFill>
                  <a:srgbClr val="2F5496"/>
                </a:solidFill>
                <a:latin typeface="Verdana"/>
                <a:ea typeface="Verdana"/>
                <a:cs typeface="Calibri"/>
              </a:rPr>
              <a:t>dapt to consumer needs: enable innovation</a:t>
            </a:r>
            <a:endParaRPr lang="en-GB">
              <a:latin typeface="Verdana"/>
              <a:ea typeface="+mn-lt"/>
              <a:cs typeface="+mn-lt"/>
            </a:endParaRPr>
          </a:p>
          <a:p>
            <a:pPr>
              <a:lnSpc>
                <a:spcPct val="107000"/>
              </a:lnSpc>
              <a:spcAft>
                <a:spcPts val="800"/>
              </a:spcAft>
            </a:pPr>
            <a:r>
              <a:rPr lang="en-GB">
                <a:solidFill>
                  <a:srgbClr val="2F5496"/>
                </a:solidFill>
                <a:latin typeface="Verdana"/>
                <a:ea typeface="Calibri" panose="020F0502020204030204" pitchFamily="34" charset="0"/>
                <a:cs typeface="Calibri"/>
              </a:rPr>
              <a:t>Regulatory interventions will continue to be needed in order to support sectors. Building on our learning these should take into account:</a:t>
            </a:r>
            <a:endParaRPr lang="en-GB">
              <a:latin typeface="Verdana"/>
              <a:ea typeface="Calibri" panose="020F0502020204030204" pitchFamily="34" charset="0"/>
              <a:cs typeface="Calibri"/>
            </a:endParaRPr>
          </a:p>
          <a:p>
            <a:pPr marL="342900" indent="-342900">
              <a:lnSpc>
                <a:spcPct val="107000"/>
              </a:lnSpc>
              <a:buFont typeface="Arial" panose="020B0604020202020204" pitchFamily="34" charset="0"/>
              <a:buChar char="•"/>
            </a:pPr>
            <a:r>
              <a:rPr lang="en-GB" b="1">
                <a:solidFill>
                  <a:srgbClr val="2F5496"/>
                </a:solidFill>
                <a:latin typeface="Verdana"/>
                <a:ea typeface="Calibri" panose="020F0502020204030204" pitchFamily="34" charset="0"/>
                <a:cs typeface="Calibri"/>
              </a:rPr>
              <a:t>Responsive regulation</a:t>
            </a:r>
            <a:r>
              <a:rPr lang="en-GB">
                <a:solidFill>
                  <a:srgbClr val="2F5496"/>
                </a:solidFill>
                <a:latin typeface="Verdana"/>
                <a:ea typeface="Calibri" panose="020F0502020204030204" pitchFamily="34" charset="0"/>
                <a:cs typeface="Calibri"/>
              </a:rPr>
              <a:t> – responding to events on the ground and understanding customer journeys. </a:t>
            </a:r>
            <a:endParaRPr lang="en-GB">
              <a:solidFill>
                <a:srgbClr val="000000"/>
              </a:solidFill>
              <a:latin typeface="Verdana"/>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GB" b="1">
                <a:solidFill>
                  <a:srgbClr val="004699"/>
                </a:solidFill>
                <a:latin typeface="Verdana"/>
                <a:ea typeface="Calibri" panose="020F0502020204030204" pitchFamily="34" charset="0"/>
                <a:cs typeface="Calibri"/>
              </a:rPr>
              <a:t>Response from Government – </a:t>
            </a:r>
            <a:r>
              <a:rPr lang="en-GB">
                <a:solidFill>
                  <a:srgbClr val="004699"/>
                </a:solidFill>
                <a:latin typeface="Verdana"/>
                <a:ea typeface="Calibri" panose="020F0502020204030204" pitchFamily="34" charset="0"/>
                <a:cs typeface="Calibri"/>
              </a:rPr>
              <a:t>enabling regulators/industry to move at pace.</a:t>
            </a:r>
          </a:p>
          <a:p>
            <a:pPr marL="342900" indent="-342900">
              <a:lnSpc>
                <a:spcPct val="107000"/>
              </a:lnSpc>
              <a:buFont typeface="Arial" panose="020B0604020202020204" pitchFamily="34" charset="0"/>
              <a:buChar char="•"/>
            </a:pPr>
            <a:r>
              <a:rPr lang="en-GB" b="1">
                <a:solidFill>
                  <a:srgbClr val="2F5496"/>
                </a:solidFill>
                <a:latin typeface="Verdana"/>
                <a:ea typeface="Calibri" panose="020F0502020204030204" pitchFamily="34" charset="0"/>
                <a:cs typeface="Calibri"/>
              </a:rPr>
              <a:t>Distribution analysis</a:t>
            </a:r>
            <a:r>
              <a:rPr lang="en-GB">
                <a:solidFill>
                  <a:srgbClr val="2F5496"/>
                </a:solidFill>
                <a:latin typeface="Verdana"/>
                <a:ea typeface="Calibri" panose="020F0502020204030204" pitchFamily="34" charset="0"/>
                <a:cs typeface="Calibri"/>
              </a:rPr>
              <a:t> – there have been different impacts on different customer groups.</a:t>
            </a:r>
          </a:p>
          <a:p>
            <a:pPr marL="342900" indent="-342900">
              <a:lnSpc>
                <a:spcPct val="107000"/>
              </a:lnSpc>
              <a:buFont typeface="Arial" panose="020B0604020202020204" pitchFamily="34" charset="0"/>
              <a:buChar char="•"/>
            </a:pPr>
            <a:r>
              <a:rPr lang="en-GB">
                <a:solidFill>
                  <a:srgbClr val="2F5496"/>
                </a:solidFill>
                <a:latin typeface="Verdana"/>
                <a:ea typeface="Calibri" panose="020F0502020204030204" pitchFamily="34" charset="0"/>
                <a:cs typeface="Calibri"/>
              </a:rPr>
              <a:t>A </a:t>
            </a:r>
            <a:r>
              <a:rPr lang="en-GB" b="1">
                <a:solidFill>
                  <a:srgbClr val="2F5496"/>
                </a:solidFill>
                <a:latin typeface="Verdana"/>
                <a:ea typeface="Calibri" panose="020F0502020204030204" pitchFamily="34" charset="0"/>
                <a:cs typeface="Calibri"/>
              </a:rPr>
              <a:t>joined-up approach</a:t>
            </a:r>
            <a:r>
              <a:rPr lang="en-GB">
                <a:solidFill>
                  <a:srgbClr val="2F5496"/>
                </a:solidFill>
                <a:latin typeface="Verdana"/>
                <a:ea typeface="Calibri" panose="020F0502020204030204" pitchFamily="34" charset="0"/>
                <a:cs typeface="Calibri"/>
              </a:rPr>
              <a:t> - in responses to consumers, where appropriate.</a:t>
            </a:r>
            <a:endParaRPr lang="en-GB">
              <a:latin typeface="Verdana"/>
              <a:ea typeface="Calibri" panose="020F0502020204030204" pitchFamily="34" charset="0"/>
              <a:cs typeface="Calibri"/>
            </a:endParaRPr>
          </a:p>
          <a:p>
            <a:pPr marL="342900" indent="-342900">
              <a:lnSpc>
                <a:spcPct val="107000"/>
              </a:lnSpc>
              <a:buFont typeface="Arial" panose="020B0604020202020204" pitchFamily="34" charset="0"/>
              <a:buChar char="•"/>
            </a:pPr>
            <a:r>
              <a:rPr lang="en-GB" b="1">
                <a:solidFill>
                  <a:srgbClr val="2F5496"/>
                </a:solidFill>
                <a:latin typeface="Verdana"/>
                <a:ea typeface="Calibri" panose="020F0502020204030204" pitchFamily="34" charset="0"/>
                <a:cs typeface="Calibri"/>
              </a:rPr>
              <a:t>Innovative use of data</a:t>
            </a:r>
            <a:r>
              <a:rPr lang="en-GB">
                <a:solidFill>
                  <a:srgbClr val="2F5496"/>
                </a:solidFill>
                <a:latin typeface="Verdana"/>
                <a:ea typeface="Calibri" panose="020F0502020204030204" pitchFamily="34" charset="0"/>
                <a:cs typeface="Calibri"/>
              </a:rPr>
              <a:t> and data sharing to support understanding and implementation. </a:t>
            </a:r>
            <a:endParaRPr lang="en-GB">
              <a:latin typeface="Verdana"/>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b="1">
                <a:solidFill>
                  <a:srgbClr val="2F5496"/>
                </a:solidFill>
                <a:latin typeface="Verdana"/>
                <a:ea typeface="Calibri" panose="020F0502020204030204" pitchFamily="34" charset="0"/>
                <a:cs typeface="Calibri"/>
              </a:rPr>
              <a:t>Driving firms to take a proactive approach and support innovation</a:t>
            </a:r>
            <a:r>
              <a:rPr lang="en-GB">
                <a:solidFill>
                  <a:srgbClr val="2F5496"/>
                </a:solidFill>
                <a:latin typeface="Verdana"/>
                <a:ea typeface="Calibri" panose="020F0502020204030204" pitchFamily="34" charset="0"/>
                <a:cs typeface="Calibri"/>
              </a:rPr>
              <a:t> – inclusive design principles to deliver fair outcomes and drive culture change.</a:t>
            </a:r>
            <a:endParaRPr lang="en-GB">
              <a:latin typeface="Verdana"/>
              <a:ea typeface="Calibri" panose="020F0502020204030204" pitchFamily="34" charset="0"/>
              <a:cs typeface="Calibri"/>
            </a:endParaRPr>
          </a:p>
          <a:p>
            <a:pPr marL="342900" indent="-342900">
              <a:lnSpc>
                <a:spcPct val="107000"/>
              </a:lnSpc>
              <a:spcAft>
                <a:spcPts val="800"/>
              </a:spcAft>
              <a:buFont typeface="Arial" panose="020B0604020202020204" pitchFamily="34" charset="0"/>
              <a:buChar char="•"/>
            </a:pPr>
            <a:endParaRPr lang="en-GB">
              <a:solidFill>
                <a:srgbClr val="2F5496"/>
              </a:solidFill>
              <a:latin typeface="Verdana"/>
              <a:ea typeface="Calibri" panose="020F0502020204030204" pitchFamily="34" charset="0"/>
              <a:cs typeface="Calibri"/>
            </a:endParaRPr>
          </a:p>
          <a:p>
            <a:pPr marL="342900" indent="-342900" algn="ctr">
              <a:lnSpc>
                <a:spcPct val="107000"/>
              </a:lnSpc>
              <a:spcAft>
                <a:spcPts val="800"/>
              </a:spcAft>
              <a:buFont typeface="Arial" panose="020B0604020202020204" pitchFamily="34" charset="0"/>
              <a:buChar char="•"/>
            </a:pPr>
            <a:r>
              <a:rPr lang="en-GB">
                <a:solidFill>
                  <a:srgbClr val="2F5496"/>
                </a:solidFill>
                <a:latin typeface="Verdana"/>
                <a:ea typeface="Calibri" panose="020F0502020204030204" pitchFamily="34" charset="0"/>
                <a:cs typeface="Calibri"/>
              </a:rPr>
              <a:t>***</a:t>
            </a:r>
          </a:p>
          <a:p>
            <a:pPr>
              <a:lnSpc>
                <a:spcPct val="107000"/>
              </a:lnSpc>
              <a:spcAft>
                <a:spcPts val="800"/>
              </a:spcAft>
            </a:pPr>
            <a:endParaRPr lang="en-GB" b="1">
              <a:solidFill>
                <a:srgbClr val="2F5496"/>
              </a:solidFill>
              <a:latin typeface="Verdana"/>
              <a:ea typeface="Calibri" panose="020F0502020204030204" pitchFamily="34" charset="0"/>
              <a:cs typeface="Calibri"/>
            </a:endParaRPr>
          </a:p>
        </p:txBody>
      </p:sp>
    </p:spTree>
    <p:extLst>
      <p:ext uri="{BB962C8B-B14F-4D97-AF65-F5344CB8AC3E}">
        <p14:creationId xmlns:p14="http://schemas.microsoft.com/office/powerpoint/2010/main" val="1743632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3F042D-4324-4A61-90C2-D89E0C6E5C11}"/>
              </a:ext>
            </a:extLst>
          </p:cNvPr>
          <p:cNvSpPr>
            <a:spLocks noGrp="1"/>
          </p:cNvSpPr>
          <p:nvPr>
            <p:ph type="sldNum" sz="quarter" idx="4294967295"/>
          </p:nvPr>
        </p:nvSpPr>
        <p:spPr>
          <a:xfrm>
            <a:off x="9926065" y="6492875"/>
            <a:ext cx="2133600" cy="365125"/>
          </a:xfrm>
          <a:prstGeom prst="rect">
            <a:avLst/>
          </a:prstGeom>
        </p:spPr>
        <p:txBody>
          <a:bodyPr/>
          <a:lstStyle/>
          <a:p>
            <a:pPr algn="r"/>
            <a:fld id="{600C80B2-5EB6-4999-8D4F-FF5D862D224F}" type="slidenum">
              <a:rPr lang="en-GB" sz="1200" smtClean="0">
                <a:solidFill>
                  <a:srgbClr val="004699"/>
                </a:solidFill>
                <a:latin typeface="Arial" panose="020B0604020202020204" pitchFamily="34" charset="0"/>
                <a:cs typeface="Arial" panose="020B0604020202020204" pitchFamily="34" charset="0"/>
              </a:rPr>
              <a:pPr algn="r"/>
              <a:t>12</a:t>
            </a:fld>
            <a:endParaRPr lang="en-GB" sz="1200">
              <a:solidFill>
                <a:srgbClr val="004699"/>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7ACADF3-D27C-4440-9D75-9D08B428D952}"/>
              </a:ext>
            </a:extLst>
          </p:cNvPr>
          <p:cNvSpPr>
            <a:spLocks noGrp="1"/>
          </p:cNvSpPr>
          <p:nvPr>
            <p:ph type="body" sz="quarter" idx="10"/>
          </p:nvPr>
        </p:nvSpPr>
        <p:spPr/>
        <p:txBody>
          <a:bodyPr/>
          <a:lstStyle/>
          <a:p>
            <a:pPr marL="0" indent="0">
              <a:buNone/>
            </a:pPr>
            <a:r>
              <a:rPr lang="en-GB" sz="2800" b="1">
                <a:solidFill>
                  <a:srgbClr val="004699"/>
                </a:solidFill>
              </a:rPr>
              <a:t>The impact of </a:t>
            </a:r>
            <a:r>
              <a:rPr lang="en-GB" sz="2800" b="1" err="1">
                <a:solidFill>
                  <a:srgbClr val="004699"/>
                </a:solidFill>
              </a:rPr>
              <a:t>Covid</a:t>
            </a:r>
            <a:r>
              <a:rPr lang="en-GB" sz="2800" b="1">
                <a:solidFill>
                  <a:srgbClr val="004699"/>
                </a:solidFill>
              </a:rPr>
              <a:t>: external context </a:t>
            </a:r>
          </a:p>
          <a:p>
            <a:pPr marL="0" lvl="0" indent="0">
              <a:buNone/>
            </a:pPr>
            <a:endParaRPr lang="en-GB" b="1">
              <a:solidFill>
                <a:srgbClr val="004699"/>
              </a:solidFill>
            </a:endParaRPr>
          </a:p>
          <a:p>
            <a:pPr marL="0" lvl="0" indent="0">
              <a:buNone/>
            </a:pPr>
            <a:r>
              <a:rPr lang="en-GB" b="1">
                <a:solidFill>
                  <a:srgbClr val="004699"/>
                </a:solidFill>
              </a:rPr>
              <a:t>Financial Conduct Authority: Margaret Watmough </a:t>
            </a:r>
            <a:r>
              <a:rPr lang="en-GB">
                <a:solidFill>
                  <a:srgbClr val="004699"/>
                </a:solidFill>
              </a:rPr>
              <a:t>Technical Specialist </a:t>
            </a:r>
          </a:p>
          <a:p>
            <a:pPr marL="0" lvl="0" indent="0">
              <a:buNone/>
            </a:pPr>
            <a:r>
              <a:rPr lang="en-GB" i="1">
                <a:solidFill>
                  <a:srgbClr val="004699"/>
                </a:solidFill>
              </a:rPr>
              <a:t>Financial Lives Survey research presentation on financial impact of </a:t>
            </a:r>
            <a:r>
              <a:rPr lang="en-GB" i="1" err="1">
                <a:solidFill>
                  <a:srgbClr val="004699"/>
                </a:solidFill>
              </a:rPr>
              <a:t>Covid</a:t>
            </a:r>
            <a:r>
              <a:rPr lang="en-GB" i="1">
                <a:solidFill>
                  <a:srgbClr val="004699"/>
                </a:solidFill>
              </a:rPr>
              <a:t> on consumers </a:t>
            </a:r>
          </a:p>
          <a:p>
            <a:pPr marL="0" lvl="0" indent="0">
              <a:buNone/>
            </a:pPr>
            <a:endParaRPr lang="en-GB">
              <a:solidFill>
                <a:srgbClr val="004699"/>
              </a:solidFill>
            </a:endParaRPr>
          </a:p>
          <a:p>
            <a:pPr marL="0" indent="0">
              <a:buNone/>
            </a:pPr>
            <a:r>
              <a:rPr lang="en-GB" b="1">
                <a:solidFill>
                  <a:srgbClr val="004699"/>
                </a:solidFill>
              </a:rPr>
              <a:t>United Utilities: Louise Beardmore</a:t>
            </a:r>
            <a:r>
              <a:rPr lang="en-GB">
                <a:solidFill>
                  <a:srgbClr val="004699"/>
                </a:solidFill>
              </a:rPr>
              <a:t> Customer Service and People Director </a:t>
            </a:r>
          </a:p>
          <a:p>
            <a:pPr marL="0" indent="0">
              <a:buNone/>
            </a:pPr>
            <a:r>
              <a:rPr lang="en-GB" i="1">
                <a:solidFill>
                  <a:srgbClr val="004699"/>
                </a:solidFill>
              </a:rPr>
              <a:t>Impact from firm perspective and what does it mean</a:t>
            </a:r>
          </a:p>
        </p:txBody>
      </p:sp>
      <p:sp>
        <p:nvSpPr>
          <p:cNvPr id="4" name="Title 3">
            <a:extLst>
              <a:ext uri="{FF2B5EF4-FFF2-40B4-BE49-F238E27FC236}">
                <a16:creationId xmlns:a16="http://schemas.microsoft.com/office/drawing/2014/main" id="{0077D91B-6D37-4AB3-AE7F-DB57F8AF3638}"/>
              </a:ext>
            </a:extLst>
          </p:cNvPr>
          <p:cNvSpPr>
            <a:spLocks noGrp="1"/>
          </p:cNvSpPr>
          <p:nvPr>
            <p:ph type="title"/>
          </p:nvPr>
        </p:nvSpPr>
        <p:spPr/>
        <p:txBody>
          <a:bodyPr/>
          <a:lstStyle/>
          <a:p>
            <a:r>
              <a:rPr lang="en-GB"/>
              <a:t>Speaker Presentations</a:t>
            </a:r>
          </a:p>
        </p:txBody>
      </p:sp>
    </p:spTree>
    <p:extLst>
      <p:ext uri="{BB962C8B-B14F-4D97-AF65-F5344CB8AC3E}">
        <p14:creationId xmlns:p14="http://schemas.microsoft.com/office/powerpoint/2010/main" val="2254347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vert="horz" lIns="0" tIns="0" rIns="0" bIns="0" rtlCol="0" anchor="t">
            <a:normAutofit/>
          </a:bodyPr>
          <a:lstStyle/>
          <a:p>
            <a:r>
              <a:rPr lang="en-GB" dirty="0"/>
              <a:t>Financial Lives: the financial impact of Covid on consumers  </a:t>
            </a:r>
          </a:p>
          <a:p>
            <a:endParaRPr lang="en-GB" dirty="0">
              <a:ea typeface="Verdana"/>
              <a:cs typeface="Verdana"/>
            </a:endParaRPr>
          </a:p>
        </p:txBody>
      </p:sp>
      <p:sp>
        <p:nvSpPr>
          <p:cNvPr id="3" name="Slide Number Placeholder 2"/>
          <p:cNvSpPr>
            <a:spLocks noGrp="1"/>
          </p:cNvSpPr>
          <p:nvPr>
            <p:ph type="sldNum"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CFDB86-9AA8-4FA0-859E-0ABCBFE83936}" type="slidenum">
              <a:rPr kumimoji="0" lang="en-GB" sz="1000" b="0" i="0" u="none" strike="noStrike" kern="1200" cap="none" spc="0" normalizeH="0" baseline="0" noProof="0" smtClean="0">
                <a:ln>
                  <a:noFill/>
                </a:ln>
                <a:solidFill>
                  <a:srgbClr val="8E1537"/>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a:ln>
                <a:noFill/>
              </a:ln>
              <a:solidFill>
                <a:srgbClr val="8E1537"/>
              </a:solidFill>
              <a:effectLst/>
              <a:uLnTx/>
              <a:uFillTx/>
              <a:latin typeface="Verdana"/>
              <a:ea typeface="+mn-ea"/>
              <a:cs typeface="+mn-cs"/>
            </a:endParaRPr>
          </a:p>
        </p:txBody>
      </p:sp>
      <p:sp>
        <p:nvSpPr>
          <p:cNvPr id="5" name="Text Placeholder 4"/>
          <p:cNvSpPr>
            <a:spLocks noGrp="1"/>
          </p:cNvSpPr>
          <p:nvPr>
            <p:ph type="body" sz="quarter" idx="19"/>
          </p:nvPr>
        </p:nvSpPr>
        <p:spPr>
          <a:xfrm>
            <a:off x="480000" y="4452192"/>
            <a:ext cx="10272184" cy="1728787"/>
          </a:xfrm>
        </p:spPr>
        <p:txBody>
          <a:bodyPr vert="horz" lIns="0" tIns="0" rIns="0" bIns="0" rtlCol="0" anchor="t">
            <a:normAutofit/>
          </a:bodyPr>
          <a:lstStyle/>
          <a:p>
            <a:r>
              <a:rPr lang="en-GB" dirty="0"/>
              <a:t>UKRN: Covid event </a:t>
            </a:r>
          </a:p>
          <a:p>
            <a:r>
              <a:rPr lang="en-GB" dirty="0"/>
              <a:t>17 June 2021</a:t>
            </a:r>
            <a:endParaRPr lang="en-GB" dirty="0">
              <a:ea typeface="Verdana"/>
              <a:cs typeface="Verdana"/>
            </a:endParaRPr>
          </a:p>
          <a:p>
            <a:r>
              <a:rPr lang="en-GB" dirty="0">
                <a:ea typeface="Verdana"/>
                <a:cs typeface="Verdana"/>
              </a:rPr>
              <a:t>Margaret </a:t>
            </a:r>
            <a:r>
              <a:rPr lang="en-GB" dirty="0" err="1">
                <a:ea typeface="Verdana"/>
                <a:cs typeface="Verdana"/>
              </a:rPr>
              <a:t>Watmough</a:t>
            </a:r>
          </a:p>
        </p:txBody>
      </p:sp>
      <p:pic>
        <p:nvPicPr>
          <p:cNvPr id="6" name="Picture 5">
            <a:extLst>
              <a:ext uri="{FF2B5EF4-FFF2-40B4-BE49-F238E27FC236}">
                <a16:creationId xmlns:a16="http://schemas.microsoft.com/office/drawing/2014/main" id="{9EE94C06-03F0-4B80-B827-21ABAD2CBA0F}"/>
              </a:ext>
            </a:extLst>
          </p:cNvPr>
          <p:cNvPicPr>
            <a:picLocks noChangeAspect="1"/>
          </p:cNvPicPr>
          <p:nvPr/>
        </p:nvPicPr>
        <p:blipFill>
          <a:blip r:embed="rId3"/>
          <a:stretch>
            <a:fillRect/>
          </a:stretch>
        </p:blipFill>
        <p:spPr>
          <a:xfrm>
            <a:off x="8177869" y="2246063"/>
            <a:ext cx="4014131" cy="2596980"/>
          </a:xfrm>
          <a:prstGeom prst="rect">
            <a:avLst/>
          </a:prstGeom>
        </p:spPr>
      </p:pic>
    </p:spTree>
    <p:extLst>
      <p:ext uri="{BB962C8B-B14F-4D97-AF65-F5344CB8AC3E}">
        <p14:creationId xmlns:p14="http://schemas.microsoft.com/office/powerpoint/2010/main" val="121029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D749-F0A7-450B-A504-10D9D9CD942B}"/>
              </a:ext>
            </a:extLst>
          </p:cNvPr>
          <p:cNvSpPr>
            <a:spLocks noGrp="1"/>
          </p:cNvSpPr>
          <p:nvPr>
            <p:ph type="title"/>
          </p:nvPr>
        </p:nvSpPr>
        <p:spPr/>
        <p:txBody>
          <a:bodyPr/>
          <a:lstStyle/>
          <a:p>
            <a:r>
              <a:rPr lang="en-GB" dirty="0"/>
              <a:t>Agenda </a:t>
            </a:r>
          </a:p>
        </p:txBody>
      </p:sp>
      <p:sp>
        <p:nvSpPr>
          <p:cNvPr id="3" name="Slide Number Placeholder 2">
            <a:extLst>
              <a:ext uri="{FF2B5EF4-FFF2-40B4-BE49-F238E27FC236}">
                <a16:creationId xmlns:a16="http://schemas.microsoft.com/office/drawing/2014/main" id="{25D93CF9-52EB-4A62-8FEC-3706B421A5F6}"/>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CFDB86-9AA8-4FA0-859E-0ABCBFE83936}" type="slidenum">
              <a:rPr kumimoji="0" lang="en-GB" sz="1000" b="0" i="0" u="none" strike="noStrike" kern="1200" cap="none" spc="0" normalizeH="0" baseline="0" noProof="0" smtClean="0">
                <a:ln>
                  <a:noFill/>
                </a:ln>
                <a:solidFill>
                  <a:srgbClr val="8E1537"/>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a:ln>
                <a:noFill/>
              </a:ln>
              <a:solidFill>
                <a:srgbClr val="8E1537"/>
              </a:solidFill>
              <a:effectLst/>
              <a:uLnTx/>
              <a:uFillTx/>
              <a:latin typeface="Verdana"/>
              <a:ea typeface="+mn-ea"/>
              <a:cs typeface="+mn-cs"/>
            </a:endParaRPr>
          </a:p>
        </p:txBody>
      </p:sp>
      <p:sp>
        <p:nvSpPr>
          <p:cNvPr id="5" name="Text Placeholder 4">
            <a:extLst>
              <a:ext uri="{FF2B5EF4-FFF2-40B4-BE49-F238E27FC236}">
                <a16:creationId xmlns:a16="http://schemas.microsoft.com/office/drawing/2014/main" id="{CDCE5C9D-39EE-43FD-9B19-B43A4A3F85D0}"/>
              </a:ext>
            </a:extLst>
          </p:cNvPr>
          <p:cNvSpPr>
            <a:spLocks noGrp="1"/>
          </p:cNvSpPr>
          <p:nvPr>
            <p:ph type="body" sz="quarter" idx="17"/>
          </p:nvPr>
        </p:nvSpPr>
        <p:spPr>
          <a:xfrm>
            <a:off x="912285" y="1484314"/>
            <a:ext cx="10367433" cy="4454473"/>
          </a:xfrm>
        </p:spPr>
        <p:txBody>
          <a:bodyPr vert="horz" lIns="0" tIns="0" rIns="0" bIns="0" rtlCol="0" anchor="t">
            <a:normAutofit lnSpcReduction="10000"/>
          </a:bodyPr>
          <a:lstStyle/>
          <a:p>
            <a:pPr marL="457200" indent="-457200">
              <a:buFont typeface="Arial" panose="020B0604020202020204" pitchFamily="34" charset="0"/>
              <a:buChar char="•"/>
            </a:pPr>
            <a:r>
              <a:rPr lang="en-GB" dirty="0"/>
              <a:t>Surveys and reports</a:t>
            </a:r>
          </a:p>
          <a:p>
            <a:pPr marL="457200" indent="-457200">
              <a:buFont typeface="Arial" panose="020B0604020202020204" pitchFamily="34" charset="0"/>
              <a:buChar char="•"/>
            </a:pPr>
            <a:r>
              <a:rPr lang="en-GB" dirty="0"/>
              <a:t>Consumers with characteristics of vulnerability – changes from 2017 to February 2020 to October 2020 </a:t>
            </a:r>
          </a:p>
          <a:p>
            <a:pPr marL="457200" indent="-457200">
              <a:buFont typeface="Arial" panose="020B0604020202020204" pitchFamily="34" charset="0"/>
              <a:buChar char="•"/>
            </a:pPr>
            <a:r>
              <a:rPr lang="en-GB" dirty="0"/>
              <a:t>Warning signs in early 2020 – and worsening financial situations overall due to Covid </a:t>
            </a:r>
          </a:p>
          <a:p>
            <a:pPr marL="457200" indent="-457200">
              <a:buFont typeface="Arial" panose="020B0604020202020204" pitchFamily="34" charset="0"/>
              <a:buChar char="•"/>
            </a:pPr>
            <a:r>
              <a:rPr lang="en-GB" dirty="0"/>
              <a:t>Changes to  financial position because of Covid</a:t>
            </a:r>
          </a:p>
          <a:p>
            <a:pPr marL="457200" indent="-457200">
              <a:buFont typeface="Arial" panose="020B0604020202020204" pitchFamily="34" charset="0"/>
              <a:buChar char="•"/>
            </a:pPr>
            <a:r>
              <a:rPr lang="en-GB" dirty="0"/>
              <a:t>Credit repayments and use of payment deferrals</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89808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EB5062-9153-45CD-8D95-A107A29A0A37}"/>
              </a:ext>
            </a:extLst>
          </p:cNvPr>
          <p:cNvSpPr>
            <a:spLocks noGrp="1"/>
          </p:cNvSpPr>
          <p:nvPr>
            <p:ph type="title"/>
          </p:nvPr>
        </p:nvSpPr>
        <p:spPr/>
        <p:txBody>
          <a:bodyPr/>
          <a:lstStyle/>
          <a:p>
            <a:r>
              <a:rPr lang="en-GB"/>
              <a:t>“Financial Lives survey 2020: impact of coronavirus” report and methodology </a:t>
            </a:r>
          </a:p>
        </p:txBody>
      </p:sp>
      <p:sp>
        <p:nvSpPr>
          <p:cNvPr id="3" name="Slide Number Placeholder 2">
            <a:extLst>
              <a:ext uri="{FF2B5EF4-FFF2-40B4-BE49-F238E27FC236}">
                <a16:creationId xmlns:a16="http://schemas.microsoft.com/office/drawing/2014/main" id="{91E8AC42-2519-4999-A5EB-C51C684189B5}"/>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CFDB86-9AA8-4FA0-859E-0ABCBFE83936}" type="slidenum">
              <a:rPr kumimoji="0" lang="en-GB" sz="1000" b="0" i="0" u="none" strike="noStrike" kern="1200" cap="none" spc="0" normalizeH="0" baseline="0" noProof="0" smtClean="0">
                <a:ln>
                  <a:noFill/>
                </a:ln>
                <a:solidFill>
                  <a:srgbClr val="8E1537"/>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a:ln>
                <a:noFill/>
              </a:ln>
              <a:solidFill>
                <a:srgbClr val="8E1537"/>
              </a:solidFill>
              <a:effectLst/>
              <a:uLnTx/>
              <a:uFillTx/>
              <a:latin typeface="Verdana"/>
              <a:ea typeface="+mn-ea"/>
              <a:cs typeface="+mn-cs"/>
            </a:endParaRPr>
          </a:p>
        </p:txBody>
      </p:sp>
      <p:pic>
        <p:nvPicPr>
          <p:cNvPr id="27" name="Picture 28" descr="Shape&#10;&#10;Description automatically generated">
            <a:extLst>
              <a:ext uri="{FF2B5EF4-FFF2-40B4-BE49-F238E27FC236}">
                <a16:creationId xmlns:a16="http://schemas.microsoft.com/office/drawing/2014/main" id="{7399DE07-0171-4C68-914C-B3F573769F38}"/>
              </a:ext>
            </a:extLst>
          </p:cNvPr>
          <p:cNvPicPr>
            <a:picLocks noChangeAspect="1"/>
          </p:cNvPicPr>
          <p:nvPr/>
        </p:nvPicPr>
        <p:blipFill>
          <a:blip r:embed="rId2"/>
          <a:stretch>
            <a:fillRect/>
          </a:stretch>
        </p:blipFill>
        <p:spPr>
          <a:xfrm>
            <a:off x="233053" y="1826052"/>
            <a:ext cx="3641265" cy="2375828"/>
          </a:xfrm>
          <a:prstGeom prst="rect">
            <a:avLst/>
          </a:prstGeom>
        </p:spPr>
      </p:pic>
      <p:pic>
        <p:nvPicPr>
          <p:cNvPr id="29" name="Picture 29" descr="A picture containing text&#10;&#10;Description automatically generated">
            <a:extLst>
              <a:ext uri="{FF2B5EF4-FFF2-40B4-BE49-F238E27FC236}">
                <a16:creationId xmlns:a16="http://schemas.microsoft.com/office/drawing/2014/main" id="{60D8A91D-627B-4CCE-9C7B-5B5EA9A993D3}"/>
              </a:ext>
            </a:extLst>
          </p:cNvPr>
          <p:cNvPicPr>
            <a:picLocks noChangeAspect="1"/>
          </p:cNvPicPr>
          <p:nvPr/>
        </p:nvPicPr>
        <p:blipFill>
          <a:blip r:embed="rId3"/>
          <a:stretch>
            <a:fillRect/>
          </a:stretch>
        </p:blipFill>
        <p:spPr>
          <a:xfrm>
            <a:off x="4224639" y="1633538"/>
            <a:ext cx="3825048" cy="2659976"/>
          </a:xfrm>
          <a:prstGeom prst="rect">
            <a:avLst/>
          </a:prstGeom>
        </p:spPr>
      </p:pic>
      <p:pic>
        <p:nvPicPr>
          <p:cNvPr id="30" name="Picture 30" descr="A picture containing text&#10;&#10;Description automatically generated">
            <a:extLst>
              <a:ext uri="{FF2B5EF4-FFF2-40B4-BE49-F238E27FC236}">
                <a16:creationId xmlns:a16="http://schemas.microsoft.com/office/drawing/2014/main" id="{80A84BB5-6D76-4BD1-8A3A-2CDF5DAABE28}"/>
              </a:ext>
            </a:extLst>
          </p:cNvPr>
          <p:cNvPicPr>
            <a:picLocks noChangeAspect="1"/>
          </p:cNvPicPr>
          <p:nvPr/>
        </p:nvPicPr>
        <p:blipFill>
          <a:blip r:embed="rId4"/>
          <a:stretch>
            <a:fillRect/>
          </a:stretch>
        </p:blipFill>
        <p:spPr>
          <a:xfrm>
            <a:off x="457128" y="4320060"/>
            <a:ext cx="2860142" cy="433283"/>
          </a:xfrm>
          <a:prstGeom prst="rect">
            <a:avLst/>
          </a:prstGeom>
        </p:spPr>
      </p:pic>
      <p:cxnSp>
        <p:nvCxnSpPr>
          <p:cNvPr id="31" name="Straight Connector 30">
            <a:extLst>
              <a:ext uri="{FF2B5EF4-FFF2-40B4-BE49-F238E27FC236}">
                <a16:creationId xmlns:a16="http://schemas.microsoft.com/office/drawing/2014/main" id="{4ADAEC7A-DF89-423F-AD36-64C02820AF0E}"/>
              </a:ext>
            </a:extLst>
          </p:cNvPr>
          <p:cNvCxnSpPr>
            <a:cxnSpLocks/>
          </p:cNvCxnSpPr>
          <p:nvPr/>
        </p:nvCxnSpPr>
        <p:spPr>
          <a:xfrm>
            <a:off x="4010491" y="1738597"/>
            <a:ext cx="0" cy="375130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7DC19A9-8399-4806-83D7-58D059C61200}"/>
              </a:ext>
            </a:extLst>
          </p:cNvPr>
          <p:cNvSpPr txBox="1"/>
          <p:nvPr/>
        </p:nvSpPr>
        <p:spPr>
          <a:xfrm>
            <a:off x="524927" y="4766819"/>
            <a:ext cx="3004726" cy="86177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Verdana"/>
                <a:ea typeface="+mn-ea"/>
                <a:cs typeface="+mn-cs"/>
              </a:rPr>
              <a:t>Random probability sampling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Verdana"/>
                <a:ea typeface="+mn-ea"/>
                <a:cs typeface="+mn-cs"/>
              </a:rPr>
              <a:t>Digitally excluded interviewed in home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Verdana"/>
                <a:ea typeface="+mn-ea"/>
                <a:cs typeface="+mn-cs"/>
              </a:rPr>
              <a:t>Nationally representative - excellent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Verdana"/>
                <a:ea typeface="+mn-ea"/>
                <a:cs typeface="+mn-cs"/>
              </a:rPr>
              <a:t>Covers all retail sectors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Verdana"/>
                <a:ea typeface="+mn-ea"/>
                <a:cs typeface="+mn-cs"/>
              </a:rPr>
              <a:t>Over 1,300 questions </a:t>
            </a:r>
          </a:p>
        </p:txBody>
      </p:sp>
      <p:sp>
        <p:nvSpPr>
          <p:cNvPr id="33" name="TextBox 32">
            <a:extLst>
              <a:ext uri="{FF2B5EF4-FFF2-40B4-BE49-F238E27FC236}">
                <a16:creationId xmlns:a16="http://schemas.microsoft.com/office/drawing/2014/main" id="{1A1F1022-E9BA-4F87-AA38-6174C4CC0471}"/>
              </a:ext>
            </a:extLst>
          </p:cNvPr>
          <p:cNvSpPr txBox="1"/>
          <p:nvPr/>
        </p:nvSpPr>
        <p:spPr>
          <a:xfrm>
            <a:off x="4584508" y="4766819"/>
            <a:ext cx="3364766"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Verdana"/>
                <a:ea typeface="+mn-ea"/>
                <a:cs typeface="+mn-cs"/>
              </a:rPr>
              <a:t>Online panel using quota-based sampling and sophisticated weighted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Verdana"/>
                <a:ea typeface="+mn-ea"/>
                <a:cs typeface="+mn-cs"/>
              </a:rPr>
              <a:t>Nationally representative – very good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Verdana"/>
                <a:ea typeface="+mn-ea"/>
                <a:cs typeface="+mn-cs"/>
              </a:rPr>
              <a:t>Digitally excluded interviewed by phone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Verdana"/>
                <a:ea typeface="+mn-ea"/>
                <a:cs typeface="+mn-cs"/>
              </a:rPr>
              <a:t>Focus on the impacts of Covid-19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prstClr val="black"/>
                </a:solidFill>
                <a:effectLst/>
                <a:uLnTx/>
                <a:uFillTx/>
                <a:latin typeface="Verdana"/>
                <a:ea typeface="+mn-ea"/>
                <a:cs typeface="+mn-cs"/>
              </a:rPr>
              <a:t>Circa 150 questions </a:t>
            </a:r>
          </a:p>
        </p:txBody>
      </p:sp>
      <p:pic>
        <p:nvPicPr>
          <p:cNvPr id="2" name="Picture 1">
            <a:hlinkClick r:id="rId5"/>
            <a:extLst>
              <a:ext uri="{FF2B5EF4-FFF2-40B4-BE49-F238E27FC236}">
                <a16:creationId xmlns:a16="http://schemas.microsoft.com/office/drawing/2014/main" id="{346A3FD9-C093-4147-AF25-DB9C8798D93F}"/>
              </a:ext>
            </a:extLst>
          </p:cNvPr>
          <p:cNvPicPr>
            <a:picLocks noChangeAspect="1"/>
          </p:cNvPicPr>
          <p:nvPr/>
        </p:nvPicPr>
        <p:blipFill>
          <a:blip r:embed="rId6"/>
          <a:stretch>
            <a:fillRect/>
          </a:stretch>
        </p:blipFill>
        <p:spPr>
          <a:xfrm>
            <a:off x="8458200" y="1760151"/>
            <a:ext cx="1550502" cy="2197337"/>
          </a:xfrm>
          <a:prstGeom prst="rect">
            <a:avLst/>
          </a:prstGeom>
        </p:spPr>
      </p:pic>
      <p:cxnSp>
        <p:nvCxnSpPr>
          <p:cNvPr id="11" name="Straight Connector 10">
            <a:extLst>
              <a:ext uri="{FF2B5EF4-FFF2-40B4-BE49-F238E27FC236}">
                <a16:creationId xmlns:a16="http://schemas.microsoft.com/office/drawing/2014/main" id="{1C1781FE-2482-4328-9F8D-F3E34DD6DD7B}"/>
              </a:ext>
            </a:extLst>
          </p:cNvPr>
          <p:cNvCxnSpPr>
            <a:cxnSpLocks/>
          </p:cNvCxnSpPr>
          <p:nvPr/>
        </p:nvCxnSpPr>
        <p:spPr>
          <a:xfrm>
            <a:off x="8168361" y="1738597"/>
            <a:ext cx="0" cy="375130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a:hlinkClick r:id="rId7"/>
            <a:extLst>
              <a:ext uri="{FF2B5EF4-FFF2-40B4-BE49-F238E27FC236}">
                <a16:creationId xmlns:a16="http://schemas.microsoft.com/office/drawing/2014/main" id="{F59556BD-EC5C-41F4-88D2-C702DA6CACF4}"/>
              </a:ext>
            </a:extLst>
          </p:cNvPr>
          <p:cNvPicPr>
            <a:picLocks noChangeAspect="1"/>
          </p:cNvPicPr>
          <p:nvPr/>
        </p:nvPicPr>
        <p:blipFill>
          <a:blip r:embed="rId8"/>
          <a:stretch>
            <a:fillRect/>
          </a:stretch>
        </p:blipFill>
        <p:spPr>
          <a:xfrm>
            <a:off x="10066157" y="1709530"/>
            <a:ext cx="1622261" cy="2260098"/>
          </a:xfrm>
          <a:prstGeom prst="rect">
            <a:avLst/>
          </a:prstGeom>
        </p:spPr>
      </p:pic>
      <p:sp>
        <p:nvSpPr>
          <p:cNvPr id="5" name="TextBox 4">
            <a:extLst>
              <a:ext uri="{FF2B5EF4-FFF2-40B4-BE49-F238E27FC236}">
                <a16:creationId xmlns:a16="http://schemas.microsoft.com/office/drawing/2014/main" id="{F7AFB7E1-B184-4579-882C-4A27450B7746}"/>
              </a:ext>
            </a:extLst>
          </p:cNvPr>
          <p:cNvSpPr txBox="1"/>
          <p:nvPr/>
        </p:nvSpPr>
        <p:spPr>
          <a:xfrm>
            <a:off x="4472609" y="4313583"/>
            <a:ext cx="303143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Verdana"/>
                <a:ea typeface="+mn-ea"/>
                <a:cs typeface="+mn-cs"/>
              </a:rPr>
              <a:t>What methodology did we use for the Covid-19 research?</a:t>
            </a:r>
          </a:p>
        </p:txBody>
      </p:sp>
      <p:pic>
        <p:nvPicPr>
          <p:cNvPr id="7" name="Picture 6">
            <a:hlinkClick r:id="rId9"/>
            <a:extLst>
              <a:ext uri="{FF2B5EF4-FFF2-40B4-BE49-F238E27FC236}">
                <a16:creationId xmlns:a16="http://schemas.microsoft.com/office/drawing/2014/main" id="{E4202E7B-9D0D-4D75-858B-F84C078D2F6D}"/>
              </a:ext>
            </a:extLst>
          </p:cNvPr>
          <p:cNvPicPr>
            <a:picLocks noChangeAspect="1"/>
          </p:cNvPicPr>
          <p:nvPr/>
        </p:nvPicPr>
        <p:blipFill>
          <a:blip r:embed="rId10"/>
          <a:stretch>
            <a:fillRect/>
          </a:stretch>
        </p:blipFill>
        <p:spPr>
          <a:xfrm>
            <a:off x="8408605" y="3973391"/>
            <a:ext cx="1617019" cy="1868369"/>
          </a:xfrm>
          <a:prstGeom prst="rect">
            <a:avLst/>
          </a:prstGeom>
          <a:ln>
            <a:solidFill>
              <a:schemeClr val="bg1">
                <a:lumMod val="95000"/>
              </a:schemeClr>
            </a:solidFill>
          </a:ln>
        </p:spPr>
      </p:pic>
      <p:pic>
        <p:nvPicPr>
          <p:cNvPr id="8" name="Picture 7">
            <a:hlinkClick r:id="rId11"/>
            <a:extLst>
              <a:ext uri="{FF2B5EF4-FFF2-40B4-BE49-F238E27FC236}">
                <a16:creationId xmlns:a16="http://schemas.microsoft.com/office/drawing/2014/main" id="{2926E5BC-1D4D-41BA-BB17-D0F34C52446E}"/>
              </a:ext>
            </a:extLst>
          </p:cNvPr>
          <p:cNvPicPr>
            <a:picLocks noChangeAspect="1"/>
          </p:cNvPicPr>
          <p:nvPr/>
        </p:nvPicPr>
        <p:blipFill>
          <a:blip r:embed="rId12"/>
          <a:stretch>
            <a:fillRect/>
          </a:stretch>
        </p:blipFill>
        <p:spPr>
          <a:xfrm>
            <a:off x="10173927" y="4068951"/>
            <a:ext cx="1637125" cy="792257"/>
          </a:xfrm>
          <a:prstGeom prst="rect">
            <a:avLst/>
          </a:prstGeom>
        </p:spPr>
      </p:pic>
      <p:pic>
        <p:nvPicPr>
          <p:cNvPr id="9" name="Picture 8">
            <a:extLst>
              <a:ext uri="{FF2B5EF4-FFF2-40B4-BE49-F238E27FC236}">
                <a16:creationId xmlns:a16="http://schemas.microsoft.com/office/drawing/2014/main" id="{3503C4DF-306E-4EB5-9B25-C9BE29DE5ABF}"/>
              </a:ext>
            </a:extLst>
          </p:cNvPr>
          <p:cNvPicPr>
            <a:picLocks noChangeAspect="1"/>
          </p:cNvPicPr>
          <p:nvPr/>
        </p:nvPicPr>
        <p:blipFill>
          <a:blip r:embed="rId13"/>
          <a:stretch>
            <a:fillRect/>
          </a:stretch>
        </p:blipFill>
        <p:spPr>
          <a:xfrm>
            <a:off x="10186420" y="5749091"/>
            <a:ext cx="1606335" cy="678709"/>
          </a:xfrm>
          <a:prstGeom prst="rect">
            <a:avLst/>
          </a:prstGeom>
        </p:spPr>
      </p:pic>
      <p:pic>
        <p:nvPicPr>
          <p:cNvPr id="10" name="Picture 9">
            <a:extLst>
              <a:ext uri="{FF2B5EF4-FFF2-40B4-BE49-F238E27FC236}">
                <a16:creationId xmlns:a16="http://schemas.microsoft.com/office/drawing/2014/main" id="{CDDE5999-B788-490A-B7B4-1753C902ABA7}"/>
              </a:ext>
            </a:extLst>
          </p:cNvPr>
          <p:cNvPicPr>
            <a:picLocks noChangeAspect="1"/>
          </p:cNvPicPr>
          <p:nvPr/>
        </p:nvPicPr>
        <p:blipFill>
          <a:blip r:embed="rId14"/>
          <a:stretch>
            <a:fillRect/>
          </a:stretch>
        </p:blipFill>
        <p:spPr>
          <a:xfrm>
            <a:off x="10174943" y="4945953"/>
            <a:ext cx="1637125" cy="678709"/>
          </a:xfrm>
          <a:prstGeom prst="rect">
            <a:avLst/>
          </a:prstGeom>
        </p:spPr>
      </p:pic>
    </p:spTree>
    <p:extLst>
      <p:ext uri="{BB962C8B-B14F-4D97-AF65-F5344CB8AC3E}">
        <p14:creationId xmlns:p14="http://schemas.microsoft.com/office/powerpoint/2010/main" val="99061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BDBE-05EB-4D42-B4F2-F410ACF2576B}"/>
              </a:ext>
            </a:extLst>
          </p:cNvPr>
          <p:cNvSpPr>
            <a:spLocks noGrp="1"/>
          </p:cNvSpPr>
          <p:nvPr>
            <p:ph type="title"/>
          </p:nvPr>
        </p:nvSpPr>
        <p:spPr>
          <a:xfrm>
            <a:off x="606882" y="142694"/>
            <a:ext cx="11477087" cy="1124776"/>
          </a:xfrm>
        </p:spPr>
        <p:txBody>
          <a:bodyPr>
            <a:normAutofit/>
          </a:bodyPr>
          <a:lstStyle/>
          <a:p>
            <a:r>
              <a:rPr lang="en-GB" sz="2400"/>
              <a:t>Covid-19 has reversed the downward trend in vulnerability. There are now 27.7 million adults with characteristics of vulnerability</a:t>
            </a:r>
          </a:p>
        </p:txBody>
      </p:sp>
      <p:sp>
        <p:nvSpPr>
          <p:cNvPr id="3" name="Slide Number Placeholder 2">
            <a:extLst>
              <a:ext uri="{FF2B5EF4-FFF2-40B4-BE49-F238E27FC236}">
                <a16:creationId xmlns:a16="http://schemas.microsoft.com/office/drawing/2014/main" id="{B1EF51FE-1598-4F6D-BF09-058BE706EE98}"/>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CFDB86-9AA8-4FA0-859E-0ABCBFE83936}" type="slidenum">
              <a:rPr kumimoji="0" lang="en-GB" sz="1000" b="0" i="0" u="none" strike="noStrike" kern="1200" cap="none" spc="0" normalizeH="0" baseline="0" noProof="0" smtClean="0">
                <a:ln>
                  <a:noFill/>
                </a:ln>
                <a:solidFill>
                  <a:srgbClr val="8E1537"/>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a:ln>
                <a:noFill/>
              </a:ln>
              <a:solidFill>
                <a:srgbClr val="8E1537"/>
              </a:solidFill>
              <a:effectLst/>
              <a:uLnTx/>
              <a:uFillTx/>
              <a:latin typeface="Verdana"/>
              <a:ea typeface="+mn-ea"/>
              <a:cs typeface="+mn-cs"/>
            </a:endParaRPr>
          </a:p>
        </p:txBody>
      </p:sp>
      <p:sp>
        <p:nvSpPr>
          <p:cNvPr id="7" name="Rectangle 6">
            <a:extLst>
              <a:ext uri="{FF2B5EF4-FFF2-40B4-BE49-F238E27FC236}">
                <a16:creationId xmlns:a16="http://schemas.microsoft.com/office/drawing/2014/main" id="{C4F26C85-92E8-4F28-BA22-A244A85192CC}"/>
              </a:ext>
            </a:extLst>
          </p:cNvPr>
          <p:cNvSpPr/>
          <p:nvPr/>
        </p:nvSpPr>
        <p:spPr>
          <a:xfrm>
            <a:off x="5670215" y="2013673"/>
            <a:ext cx="6096000" cy="31393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Verdana"/>
                <a:ea typeface="+mn-ea"/>
                <a:cs typeface="+mn-cs"/>
              </a:rPr>
              <a:t>The largest proportional increases in vulnerability between February and October 2020 were among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Verdana"/>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a:ln>
                  <a:noFill/>
                </a:ln>
                <a:solidFill>
                  <a:prstClr val="black"/>
                </a:solidFill>
                <a:effectLst/>
                <a:uLnTx/>
                <a:uFillTx/>
                <a:latin typeface="Verdana"/>
                <a:ea typeface="+mn-ea"/>
                <a:cs typeface="+mn-cs"/>
              </a:rPr>
              <a:t>Aged 18-34</a:t>
            </a:r>
            <a:endParaRPr kumimoji="0" lang="en-GB" sz="18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Verdana"/>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a:ln>
                  <a:noFill/>
                </a:ln>
                <a:solidFill>
                  <a:prstClr val="black"/>
                </a:solidFill>
                <a:effectLst/>
                <a:uLnTx/>
                <a:uFillTx/>
                <a:latin typeface="Verdana"/>
                <a:ea typeface="+mn-ea"/>
                <a:cs typeface="+mn-cs"/>
              </a:rPr>
              <a:t>Self-employed February 2020</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a:ln>
                <a:noFill/>
              </a:ln>
              <a:solidFill>
                <a:prstClr val="black"/>
              </a:solidFill>
              <a:effectLst/>
              <a:uLnTx/>
              <a:uFillTx/>
              <a:latin typeface="Verdana"/>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a:ln>
                  <a:noFill/>
                </a:ln>
                <a:solidFill>
                  <a:prstClr val="black"/>
                </a:solidFill>
                <a:effectLst/>
                <a:uLnTx/>
                <a:uFillTx/>
                <a:latin typeface="Verdana"/>
                <a:ea typeface="+mn-ea"/>
                <a:cs typeface="+mn-cs"/>
              </a:rPr>
              <a:t>With a mortgage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a:ln>
                <a:noFill/>
              </a:ln>
              <a:solidFill>
                <a:prstClr val="black"/>
              </a:solidFill>
              <a:effectLst/>
              <a:uLnTx/>
              <a:uFillTx/>
              <a:latin typeface="Verdana"/>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a:ln>
                  <a:noFill/>
                </a:ln>
                <a:solidFill>
                  <a:prstClr val="black"/>
                </a:solidFill>
                <a:effectLst/>
                <a:uLnTx/>
                <a:uFillTx/>
                <a:latin typeface="Verdana"/>
                <a:ea typeface="+mn-ea"/>
                <a:cs typeface="+mn-cs"/>
              </a:rPr>
              <a:t>BAME adults</a:t>
            </a:r>
          </a:p>
        </p:txBody>
      </p:sp>
      <p:sp>
        <p:nvSpPr>
          <p:cNvPr id="10" name="Rectangle 9">
            <a:extLst>
              <a:ext uri="{FF2B5EF4-FFF2-40B4-BE49-F238E27FC236}">
                <a16:creationId xmlns:a16="http://schemas.microsoft.com/office/drawing/2014/main" id="{FEF66D60-D50F-4D5E-B740-3DC879A8363B}"/>
              </a:ext>
            </a:extLst>
          </p:cNvPr>
          <p:cNvSpPr/>
          <p:nvPr/>
        </p:nvSpPr>
        <p:spPr>
          <a:xfrm>
            <a:off x="960000" y="1224022"/>
            <a:ext cx="3732006" cy="608885"/>
          </a:xfrm>
          <a:prstGeom prst="rect">
            <a:avLst/>
          </a:prstGeom>
        </p:spPr>
        <p:txBody>
          <a:bodyPr wrap="square">
            <a:spAutoFit/>
          </a:bodyPr>
          <a:lstStyle/>
          <a:p>
            <a:pPr marL="0" marR="0" lvl="0" indent="0" algn="ctr" defTabSz="914400" rtl="0" eaLnBrk="1" fontAlgn="auto" latinLnBrk="0" hangingPunct="1">
              <a:lnSpc>
                <a:spcPct val="110000"/>
              </a:lnSpc>
              <a:spcBef>
                <a:spcPts val="90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rPr>
              <a:t>% with characteristics of vulnerability </a:t>
            </a:r>
            <a:endParaRPr kumimoji="0" lang="en-GB" sz="1600" b="0" i="0" u="none" strike="noStrike" kern="1200" cap="none" spc="0" normalizeH="0" baseline="0" noProof="0">
              <a:ln>
                <a:noFill/>
              </a:ln>
              <a:solidFill>
                <a:srgbClr val="000000"/>
              </a:solidFill>
              <a:effectLst/>
              <a:uLnTx/>
              <a:uFillTx/>
              <a:latin typeface="Verdana" panose="020B0604030504040204" pitchFamily="34" charset="0"/>
              <a:ea typeface="SimSun" panose="02010600030101010101" pitchFamily="2" charset="-122"/>
              <a:cs typeface="Times New Roman" panose="02020603050405020304" pitchFamily="18" charset="0"/>
            </a:endParaRPr>
          </a:p>
        </p:txBody>
      </p:sp>
      <p:pic>
        <p:nvPicPr>
          <p:cNvPr id="11" name="Picture 10">
            <a:extLst>
              <a:ext uri="{FF2B5EF4-FFF2-40B4-BE49-F238E27FC236}">
                <a16:creationId xmlns:a16="http://schemas.microsoft.com/office/drawing/2014/main" id="{02C621EC-188A-4B01-B8AE-45BC5E0DF44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4131" y="1817152"/>
            <a:ext cx="5317191" cy="5098686"/>
          </a:xfrm>
          <a:prstGeom prst="rect">
            <a:avLst/>
          </a:prstGeom>
          <a:noFill/>
        </p:spPr>
      </p:pic>
      <p:sp>
        <p:nvSpPr>
          <p:cNvPr id="13" name="Rectangle 12">
            <a:extLst>
              <a:ext uri="{FF2B5EF4-FFF2-40B4-BE49-F238E27FC236}">
                <a16:creationId xmlns:a16="http://schemas.microsoft.com/office/drawing/2014/main" id="{AAC92A6B-6817-4B3C-95D2-DC41D39D322D}"/>
              </a:ext>
            </a:extLst>
          </p:cNvPr>
          <p:cNvSpPr/>
          <p:nvPr/>
        </p:nvSpPr>
        <p:spPr>
          <a:xfrm>
            <a:off x="3979333" y="1838417"/>
            <a:ext cx="1024417" cy="336679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7633B9E0-2FB1-4DBE-8F34-38331363E7E0}"/>
              </a:ext>
            </a:extLst>
          </p:cNvPr>
          <p:cNvSpPr/>
          <p:nvPr/>
        </p:nvSpPr>
        <p:spPr>
          <a:xfrm>
            <a:off x="5357686" y="1817151"/>
            <a:ext cx="6726284" cy="383062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A1310AE8-AA5B-4E3B-8171-9E3D4518B6AE}"/>
              </a:ext>
            </a:extLst>
          </p:cNvPr>
          <p:cNvSpPr/>
          <p:nvPr/>
        </p:nvSpPr>
        <p:spPr>
          <a:xfrm>
            <a:off x="6065960" y="6060078"/>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Verdana"/>
                <a:ea typeface="+mn-ea"/>
                <a:cs typeface="+mn-cs"/>
              </a:rPr>
              <a:t>Figure 3.1: Proportion of adults who show characteristics of vulnerability (April 2017/ Feb 2020/Oct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Verdana"/>
                <a:ea typeface="+mn-ea"/>
                <a:cs typeface="+mn-cs"/>
              </a:rPr>
              <a:t>Source: FLS April 2017/FLS Feb 2020/Covid‑19 survey, Oct 2020 Base: All UK adults (2017:12,865/Feb 2020:16,190/Oct 2020:22,267)</a:t>
            </a:r>
          </a:p>
        </p:txBody>
      </p:sp>
    </p:spTree>
    <p:extLst>
      <p:ext uri="{BB962C8B-B14F-4D97-AF65-F5344CB8AC3E}">
        <p14:creationId xmlns:p14="http://schemas.microsoft.com/office/powerpoint/2010/main" val="8356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2CD3-CECA-4561-BDF7-4A031274516F}"/>
              </a:ext>
            </a:extLst>
          </p:cNvPr>
          <p:cNvSpPr>
            <a:spLocks noGrp="1"/>
          </p:cNvSpPr>
          <p:nvPr>
            <p:ph type="title"/>
          </p:nvPr>
        </p:nvSpPr>
        <p:spPr>
          <a:xfrm>
            <a:off x="394636" y="74648"/>
            <a:ext cx="11797364" cy="1124776"/>
          </a:xfrm>
        </p:spPr>
        <p:txBody>
          <a:bodyPr>
            <a:noAutofit/>
          </a:bodyPr>
          <a:lstStyle/>
          <a:p>
            <a:r>
              <a:rPr lang="en-GB" sz="2000"/>
              <a:t>The increase in the proportion with characteristics of vulnerability is driven by negative life events (e.g. reduced hours, redundancy) and low financial resilience</a:t>
            </a:r>
          </a:p>
        </p:txBody>
      </p:sp>
      <p:sp>
        <p:nvSpPr>
          <p:cNvPr id="3" name="Slide Number Placeholder 2">
            <a:extLst>
              <a:ext uri="{FF2B5EF4-FFF2-40B4-BE49-F238E27FC236}">
                <a16:creationId xmlns:a16="http://schemas.microsoft.com/office/drawing/2014/main" id="{5C45CF63-7755-43AA-83F3-50D7565C0447}"/>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CFDB86-9AA8-4FA0-859E-0ABCBFE83936}" type="slidenum">
              <a:rPr kumimoji="0" lang="en-GB" sz="1000" b="0" i="0" u="none" strike="noStrike" kern="1200" cap="none" spc="0" normalizeH="0" baseline="0" noProof="0" smtClean="0">
                <a:ln>
                  <a:noFill/>
                </a:ln>
                <a:solidFill>
                  <a:srgbClr val="8E1537"/>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a:ln>
                <a:noFill/>
              </a:ln>
              <a:solidFill>
                <a:srgbClr val="8E1537"/>
              </a:solidFill>
              <a:effectLst/>
              <a:uLnTx/>
              <a:uFillTx/>
              <a:latin typeface="Verdana"/>
              <a:ea typeface="+mn-ea"/>
              <a:cs typeface="+mn-cs"/>
            </a:endParaRPr>
          </a:p>
        </p:txBody>
      </p:sp>
      <p:pic>
        <p:nvPicPr>
          <p:cNvPr id="13" name="Picture 12">
            <a:extLst>
              <a:ext uri="{FF2B5EF4-FFF2-40B4-BE49-F238E27FC236}">
                <a16:creationId xmlns:a16="http://schemas.microsoft.com/office/drawing/2014/main" id="{92D40C6C-1C5E-43BD-9CC8-E5D7666E9CA8}"/>
              </a:ext>
            </a:extLst>
          </p:cNvPr>
          <p:cNvPicPr/>
          <p:nvPr/>
        </p:nvPicPr>
        <p:blipFill rotWithShape="1">
          <a:blip r:embed="rId3">
            <a:extLst>
              <a:ext uri="{28A0092B-C50C-407E-A947-70E740481C1C}">
                <a14:useLocalDpi xmlns:a14="http://schemas.microsoft.com/office/drawing/2010/main" val="0"/>
              </a:ext>
            </a:extLst>
          </a:blip>
          <a:srcRect l="11860" r="3652"/>
          <a:stretch/>
        </p:blipFill>
        <p:spPr bwMode="auto">
          <a:xfrm>
            <a:off x="626178" y="1268962"/>
            <a:ext cx="10793189" cy="3423683"/>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FEBF0DD9-4F0B-41C2-9544-A9BB259D05F7}"/>
              </a:ext>
            </a:extLst>
          </p:cNvPr>
          <p:cNvSpPr/>
          <p:nvPr/>
        </p:nvSpPr>
        <p:spPr>
          <a:xfrm>
            <a:off x="5723719" y="6323891"/>
            <a:ext cx="634624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Verdana"/>
                <a:ea typeface="+mn-ea"/>
                <a:cs typeface="+mn-cs"/>
              </a:rPr>
              <a:t>Figure 3.3: Proportion of adults who show characteristics of vulnerability by the four drivers (April 2017/Feb 2020/Oct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Verdana"/>
                <a:ea typeface="+mn-ea"/>
                <a:cs typeface="+mn-cs"/>
              </a:rPr>
              <a:t>Source: FLS April 2017/FLS Feb 2020/Covid‑19 survey, Oct 2020 Base: All UK adults (2017:12,865/Feb 2020:16,190/Oct 2020:22,267)</a:t>
            </a:r>
          </a:p>
        </p:txBody>
      </p:sp>
      <p:sp>
        <p:nvSpPr>
          <p:cNvPr id="4" name="TextBox 3">
            <a:extLst>
              <a:ext uri="{FF2B5EF4-FFF2-40B4-BE49-F238E27FC236}">
                <a16:creationId xmlns:a16="http://schemas.microsoft.com/office/drawing/2014/main" id="{5376CDE4-B31B-4B0A-A059-FCBE660446E3}"/>
              </a:ext>
            </a:extLst>
          </p:cNvPr>
          <p:cNvSpPr txBox="1"/>
          <p:nvPr/>
        </p:nvSpPr>
        <p:spPr>
          <a:xfrm>
            <a:off x="205273" y="4748631"/>
            <a:ext cx="1159484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Verdana"/>
                <a:ea typeface="+mn-ea"/>
                <a:cs typeface="+mn-cs"/>
              </a:rPr>
              <a:t>Poor health: </a:t>
            </a:r>
            <a:r>
              <a:rPr kumimoji="0" lang="en-GB" sz="1000" b="0" i="1" u="none" strike="noStrike" kern="1200" cap="none" spc="0" normalizeH="0" baseline="0" noProof="0">
                <a:ln>
                  <a:noFill/>
                </a:ln>
                <a:solidFill>
                  <a:prstClr val="black"/>
                </a:solidFill>
                <a:effectLst/>
                <a:uLnTx/>
                <a:uFillTx/>
                <a:latin typeface="Verdana"/>
                <a:ea typeface="+mn-ea"/>
                <a:cs typeface="+mn-cs"/>
              </a:rPr>
              <a:t>‘have a physical or mental health condition or illness that has lasted or is expected to last 12 months or more … that reduces your ability to carry out day-to-day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Verdana"/>
                <a:ea typeface="+mn-ea"/>
                <a:cs typeface="+mn-cs"/>
              </a:rPr>
              <a:t>The Equality Act 2010 defines disability as </a:t>
            </a:r>
            <a:r>
              <a:rPr kumimoji="0" lang="en-GB" sz="1000" b="0" i="1" u="none" strike="noStrike" kern="1200" cap="none" spc="0" normalizeH="0" baseline="0" noProof="0">
                <a:ln>
                  <a:noFill/>
                </a:ln>
                <a:solidFill>
                  <a:prstClr val="black"/>
                </a:solidFill>
                <a:effectLst/>
                <a:uLnTx/>
                <a:uFillTx/>
                <a:latin typeface="Verdana"/>
                <a:ea typeface="+mn-ea"/>
                <a:cs typeface="+mn-cs"/>
              </a:rPr>
              <a:t>having a physical or mental impairment that has a substantial and long-term adverse effect on their ability to carry out normal day-to-day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Verdana"/>
                <a:ea typeface="+mn-ea"/>
                <a:cs typeface="+mn-cs"/>
              </a:rPr>
              <a:t>The EA definition of disability automatically includes people with progressive conditions such as HIV infection, cancer and multiple sclerosis, from the day of diagnosis. FLS does not specifically capture these conditions. Because FLS captures people who are disabled, but not all of those considered to be disabled under the EA, we refer to people ‘in poor health’ rather than ‘disabled.’   </a:t>
            </a:r>
            <a:endParaRPr kumimoji="0" lang="en-GB" sz="18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3505932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CF3A-A0B0-4307-A978-F01371CE5D94}"/>
              </a:ext>
            </a:extLst>
          </p:cNvPr>
          <p:cNvSpPr>
            <a:spLocks noGrp="1"/>
          </p:cNvSpPr>
          <p:nvPr>
            <p:ph type="title"/>
          </p:nvPr>
        </p:nvSpPr>
        <p:spPr>
          <a:xfrm>
            <a:off x="609601" y="274639"/>
            <a:ext cx="8757927" cy="1440000"/>
          </a:xfrm>
        </p:spPr>
        <p:txBody>
          <a:bodyPr anchor="t" anchorCtr="0"/>
          <a:lstStyle/>
          <a:p>
            <a:pPr lvl="0"/>
            <a:r>
              <a:rPr lang="en-GB" sz="2650" dirty="0"/>
              <a:t>Half of adults aged 65 or over have one or more characteristics of vulnerability, rising to 84% among those aged 85 or over</a:t>
            </a:r>
          </a:p>
        </p:txBody>
      </p:sp>
      <p:sp>
        <p:nvSpPr>
          <p:cNvPr id="3" name="Slide Number Placeholder 2">
            <a:extLst>
              <a:ext uri="{FF2B5EF4-FFF2-40B4-BE49-F238E27FC236}">
                <a16:creationId xmlns:a16="http://schemas.microsoft.com/office/drawing/2014/main" id="{A052D9FB-8B65-4671-B8DD-50C077C95618}"/>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8E1537"/>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8E1537"/>
              </a:solidFill>
              <a:effectLst/>
              <a:uLnTx/>
              <a:uFillTx/>
              <a:latin typeface="Verdana"/>
              <a:ea typeface="+mn-ea"/>
              <a:cs typeface="+mn-cs"/>
            </a:endParaRPr>
          </a:p>
        </p:txBody>
      </p:sp>
      <p:sp>
        <p:nvSpPr>
          <p:cNvPr id="41" name="Text Placeholder 6">
            <a:extLst>
              <a:ext uri="{FF2B5EF4-FFF2-40B4-BE49-F238E27FC236}">
                <a16:creationId xmlns:a16="http://schemas.microsoft.com/office/drawing/2014/main" id="{D762F33B-6A4A-4781-9637-46419461FFCF}"/>
              </a:ext>
            </a:extLst>
          </p:cNvPr>
          <p:cNvSpPr txBox="1">
            <a:spLocks/>
          </p:cNvSpPr>
          <p:nvPr/>
        </p:nvSpPr>
        <p:spPr>
          <a:xfrm>
            <a:off x="609599" y="6483918"/>
            <a:ext cx="6011048" cy="346991"/>
          </a:xfrm>
          <a:prstGeom prst="rect">
            <a:avLst/>
          </a:prstGeom>
        </p:spPr>
        <p:txBody>
          <a:bodyPr vert="horz" lIns="121920" tIns="60960" rIns="121920" bIns="60960" rtlCol="0">
            <a:normAutofit/>
          </a:bodyPr>
          <a:lstStyle>
            <a:lvl1pPr marL="288000" indent="-342900" algn="l" defTabSz="457200" rtl="0" eaLnBrk="1" latinLnBrk="0" hangingPunct="1">
              <a:spcBef>
                <a:spcPct val="20000"/>
              </a:spcBef>
              <a:buClr>
                <a:schemeClr val="tx1"/>
              </a:buClr>
              <a:buFont typeface="Arial"/>
              <a:buChar char="•"/>
              <a:defRPr sz="2000" b="0" i="0" kern="1200">
                <a:solidFill>
                  <a:srgbClr val="701B45"/>
                </a:solidFill>
                <a:latin typeface="Verdana"/>
                <a:ea typeface="+mn-ea"/>
                <a:cs typeface="Verdana"/>
              </a:defRPr>
            </a:lvl1pPr>
            <a:lvl2pPr marL="742950" indent="-285750" algn="l" defTabSz="457200" rtl="0" eaLnBrk="1" latinLnBrk="0" hangingPunct="1">
              <a:spcBef>
                <a:spcPct val="20000"/>
              </a:spcBef>
              <a:buClr>
                <a:schemeClr val="tx1"/>
              </a:buClr>
              <a:buFont typeface="Arial"/>
              <a:buChar char="•"/>
              <a:defRPr sz="2000" b="0" i="0" kern="1200">
                <a:solidFill>
                  <a:srgbClr val="701B45"/>
                </a:solidFill>
                <a:latin typeface="Verdana"/>
                <a:ea typeface="+mn-ea"/>
                <a:cs typeface="Verdana"/>
              </a:defRPr>
            </a:lvl2pPr>
            <a:lvl3pPr marL="1143000" indent="-228600" algn="l" defTabSz="457200" rtl="0" eaLnBrk="1" latinLnBrk="0" hangingPunct="1">
              <a:spcBef>
                <a:spcPct val="20000"/>
              </a:spcBef>
              <a:buClr>
                <a:schemeClr val="tx1"/>
              </a:buClr>
              <a:buFont typeface="Arial"/>
              <a:buChar char="•"/>
              <a:defRPr sz="2000" b="0" i="0" kern="1200">
                <a:solidFill>
                  <a:srgbClr val="701B45"/>
                </a:solidFill>
                <a:latin typeface="Verdana"/>
                <a:ea typeface="+mn-ea"/>
                <a:cs typeface="Verdana"/>
              </a:defRPr>
            </a:lvl3pPr>
            <a:lvl4pPr marL="1600200" indent="-228600" algn="l" defTabSz="457200" rtl="0" eaLnBrk="1" latinLnBrk="0" hangingPunct="1">
              <a:spcBef>
                <a:spcPct val="20000"/>
              </a:spcBef>
              <a:buClr>
                <a:schemeClr val="tx1"/>
              </a:buClr>
              <a:buFont typeface="Arial"/>
              <a:buChar char="•"/>
              <a:defRPr sz="2000" b="0" i="0" kern="1200">
                <a:solidFill>
                  <a:srgbClr val="701B45"/>
                </a:solidFill>
                <a:latin typeface="Verdana"/>
                <a:ea typeface="+mn-ea"/>
                <a:cs typeface="Verdana"/>
              </a:defRPr>
            </a:lvl4pPr>
            <a:lvl5pPr marL="2057400" indent="-228600" algn="l" defTabSz="457200" rtl="0" eaLnBrk="1" latinLnBrk="0" hangingPunct="1">
              <a:spcBef>
                <a:spcPct val="20000"/>
              </a:spcBef>
              <a:buClr>
                <a:schemeClr val="tx1"/>
              </a:buClr>
              <a:buFont typeface="Arial"/>
              <a:buChar char="•"/>
              <a:defRPr sz="2000" b="0" i="0" kern="1200">
                <a:solidFill>
                  <a:srgbClr val="701B45"/>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prstClr val="black"/>
              </a:buClr>
              <a:buSzTx/>
              <a:buFont typeface="Arial"/>
              <a:buNone/>
              <a:tabLst/>
              <a:defRPr/>
            </a:pPr>
            <a:r>
              <a:rPr kumimoji="0" lang="en-GB" sz="1067" b="1" i="0" u="none" strike="noStrike" kern="1200" cap="none" spc="0" normalizeH="0" baseline="0" noProof="0" dirty="0">
                <a:ln>
                  <a:noFill/>
                </a:ln>
                <a:solidFill>
                  <a:srgbClr val="701B45"/>
                </a:solidFill>
                <a:effectLst/>
                <a:uLnTx/>
                <a:uFillTx/>
                <a:latin typeface="Verdana"/>
                <a:ea typeface="+mn-ea"/>
              </a:rPr>
              <a:t>Source</a:t>
            </a:r>
            <a:r>
              <a:rPr kumimoji="0" lang="en-GB" sz="1067" b="0" i="0" u="none" strike="noStrike" kern="1200" cap="none" spc="0" normalizeH="0" baseline="0" noProof="0" dirty="0">
                <a:ln>
                  <a:noFill/>
                </a:ln>
                <a:solidFill>
                  <a:srgbClr val="701B45"/>
                </a:solidFill>
                <a:effectLst/>
                <a:uLnTx/>
                <a:uFillTx/>
                <a:latin typeface="Verdana"/>
                <a:ea typeface="+mn-ea"/>
              </a:rPr>
              <a:t>: Financial Lives survey 2020. </a:t>
            </a:r>
            <a:r>
              <a:rPr kumimoji="0" lang="en-GB" sz="1067" b="1" i="0" u="none" strike="noStrike" kern="1200" cap="none" spc="0" normalizeH="0" baseline="0" noProof="0" dirty="0">
                <a:ln>
                  <a:noFill/>
                </a:ln>
                <a:solidFill>
                  <a:srgbClr val="701B45"/>
                </a:solidFill>
                <a:effectLst/>
                <a:uLnTx/>
                <a:uFillTx/>
                <a:latin typeface="Verdana"/>
                <a:ea typeface="+mn-ea"/>
              </a:rPr>
              <a:t>Base</a:t>
            </a:r>
            <a:r>
              <a:rPr kumimoji="0" lang="en-GB" sz="1067" b="0" i="0" u="none" strike="noStrike" kern="1200" cap="none" spc="0" normalizeH="0" baseline="0" noProof="0" dirty="0">
                <a:ln>
                  <a:noFill/>
                </a:ln>
                <a:solidFill>
                  <a:srgbClr val="701B45"/>
                </a:solidFill>
                <a:effectLst/>
                <a:uLnTx/>
                <a:uFillTx/>
                <a:latin typeface="Verdana"/>
                <a:ea typeface="+mn-ea"/>
              </a:rPr>
              <a:t>: All UK adults (16,190)</a:t>
            </a:r>
          </a:p>
        </p:txBody>
      </p:sp>
      <p:graphicFrame>
        <p:nvGraphicFramePr>
          <p:cNvPr id="24" name="Chart 23">
            <a:extLst>
              <a:ext uri="{FF2B5EF4-FFF2-40B4-BE49-F238E27FC236}">
                <a16:creationId xmlns:a16="http://schemas.microsoft.com/office/drawing/2014/main" id="{649269DE-4EBC-414F-A22D-B3156BF6F93D}"/>
              </a:ext>
            </a:extLst>
          </p:cNvPr>
          <p:cNvGraphicFramePr>
            <a:graphicFrameLocks/>
          </p:cNvGraphicFramePr>
          <p:nvPr/>
        </p:nvGraphicFramePr>
        <p:xfrm>
          <a:off x="-697301" y="3276563"/>
          <a:ext cx="3840000" cy="2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9D64D965-537F-4E2A-B285-5FEB166DBFF2}"/>
              </a:ext>
            </a:extLst>
          </p:cNvPr>
          <p:cNvGraphicFramePr>
            <a:graphicFrameLocks/>
          </p:cNvGraphicFramePr>
          <p:nvPr/>
        </p:nvGraphicFramePr>
        <p:xfrm>
          <a:off x="1774139" y="3276563"/>
          <a:ext cx="3840000" cy="2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475FA540-B30C-45C4-9F80-DB54C9CC19F1}"/>
              </a:ext>
            </a:extLst>
          </p:cNvPr>
          <p:cNvGraphicFramePr>
            <a:graphicFrameLocks/>
          </p:cNvGraphicFramePr>
          <p:nvPr/>
        </p:nvGraphicFramePr>
        <p:xfrm>
          <a:off x="4619235" y="3276563"/>
          <a:ext cx="3840000" cy="24000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5B432FE1-60DF-48C4-9BB9-5BB15DF648B8}"/>
              </a:ext>
            </a:extLst>
          </p:cNvPr>
          <p:cNvSpPr txBox="1"/>
          <p:nvPr/>
        </p:nvSpPr>
        <p:spPr>
          <a:xfrm>
            <a:off x="5916220" y="3408909"/>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22%</a:t>
            </a:r>
          </a:p>
        </p:txBody>
      </p:sp>
      <p:sp>
        <p:nvSpPr>
          <p:cNvPr id="17" name="TextBox 16">
            <a:extLst>
              <a:ext uri="{FF2B5EF4-FFF2-40B4-BE49-F238E27FC236}">
                <a16:creationId xmlns:a16="http://schemas.microsoft.com/office/drawing/2014/main" id="{57ACECE0-A985-4311-A885-E31581C266AF}"/>
              </a:ext>
            </a:extLst>
          </p:cNvPr>
          <p:cNvSpPr txBox="1"/>
          <p:nvPr/>
        </p:nvSpPr>
        <p:spPr>
          <a:xfrm>
            <a:off x="5898866" y="3603085"/>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16%</a:t>
            </a:r>
          </a:p>
        </p:txBody>
      </p:sp>
      <p:sp>
        <p:nvSpPr>
          <p:cNvPr id="18" name="TextBox 17">
            <a:extLst>
              <a:ext uri="{FF2B5EF4-FFF2-40B4-BE49-F238E27FC236}">
                <a16:creationId xmlns:a16="http://schemas.microsoft.com/office/drawing/2014/main" id="{6361E74F-CEAE-42CF-A3E1-DB996E17310E}"/>
              </a:ext>
            </a:extLst>
          </p:cNvPr>
          <p:cNvSpPr txBox="1"/>
          <p:nvPr/>
        </p:nvSpPr>
        <p:spPr>
          <a:xfrm>
            <a:off x="5898865" y="3797261"/>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14%</a:t>
            </a:r>
          </a:p>
        </p:txBody>
      </p:sp>
      <p:sp>
        <p:nvSpPr>
          <p:cNvPr id="19" name="TextBox 18">
            <a:extLst>
              <a:ext uri="{FF2B5EF4-FFF2-40B4-BE49-F238E27FC236}">
                <a16:creationId xmlns:a16="http://schemas.microsoft.com/office/drawing/2014/main" id="{421C473E-2BAE-42DA-9C9B-977241FD6C9B}"/>
              </a:ext>
            </a:extLst>
          </p:cNvPr>
          <p:cNvSpPr txBox="1"/>
          <p:nvPr/>
        </p:nvSpPr>
        <p:spPr>
          <a:xfrm>
            <a:off x="5898864" y="3991439"/>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a:t>
            </a:r>
          </a:p>
        </p:txBody>
      </p:sp>
      <p:sp>
        <p:nvSpPr>
          <p:cNvPr id="8" name="Text Placeholder 6">
            <a:extLst>
              <a:ext uri="{FF2B5EF4-FFF2-40B4-BE49-F238E27FC236}">
                <a16:creationId xmlns:a16="http://schemas.microsoft.com/office/drawing/2014/main" id="{70FF7E35-7C69-4B49-8A38-6F7DDBB63C66}"/>
              </a:ext>
            </a:extLst>
          </p:cNvPr>
          <p:cNvSpPr txBox="1">
            <a:spLocks/>
          </p:cNvSpPr>
          <p:nvPr/>
        </p:nvSpPr>
        <p:spPr>
          <a:xfrm>
            <a:off x="609600" y="1903763"/>
            <a:ext cx="10688320" cy="336000"/>
          </a:xfrm>
          <a:prstGeom prst="rect">
            <a:avLst/>
          </a:prstGeom>
          <a:solidFill>
            <a:schemeClr val="bg1">
              <a:lumMod val="90000"/>
            </a:schemeClr>
          </a:solidFill>
        </p:spPr>
        <p:txBody>
          <a:bodyPr vert="horz" lIns="121920" tIns="60960" rIns="121920" bIns="60960" rtlCol="0" anchor="t">
            <a:noAutofit/>
          </a:bodyPr>
          <a:lstStyle>
            <a:lvl1pPr marL="288000" indent="-342900" algn="l" defTabSz="457200" rtl="0" eaLnBrk="1" latinLnBrk="0" hangingPunct="1">
              <a:spcBef>
                <a:spcPct val="20000"/>
              </a:spcBef>
              <a:buClr>
                <a:schemeClr val="tx1"/>
              </a:buClr>
              <a:buFont typeface="Arial"/>
              <a:buChar char="•"/>
              <a:defRPr sz="2000" b="0" i="0" kern="1200">
                <a:solidFill>
                  <a:srgbClr val="701B45"/>
                </a:solidFill>
                <a:latin typeface="Verdana"/>
                <a:ea typeface="+mn-ea"/>
                <a:cs typeface="Verdana"/>
              </a:defRPr>
            </a:lvl1pPr>
            <a:lvl2pPr marL="742950" indent="-285750" algn="l" defTabSz="457200" rtl="0" eaLnBrk="1" latinLnBrk="0" hangingPunct="1">
              <a:spcBef>
                <a:spcPct val="20000"/>
              </a:spcBef>
              <a:buClr>
                <a:schemeClr val="tx1"/>
              </a:buClr>
              <a:buFont typeface="Arial"/>
              <a:buChar char="•"/>
              <a:defRPr sz="2000" b="0" i="0" kern="1200">
                <a:solidFill>
                  <a:srgbClr val="701B45"/>
                </a:solidFill>
                <a:latin typeface="Verdana"/>
                <a:ea typeface="+mn-ea"/>
                <a:cs typeface="Verdana"/>
              </a:defRPr>
            </a:lvl2pPr>
            <a:lvl3pPr marL="1143000" indent="-228600" algn="l" defTabSz="457200" rtl="0" eaLnBrk="1" latinLnBrk="0" hangingPunct="1">
              <a:spcBef>
                <a:spcPct val="20000"/>
              </a:spcBef>
              <a:buClr>
                <a:schemeClr val="tx1"/>
              </a:buClr>
              <a:buFont typeface="Arial"/>
              <a:buChar char="•"/>
              <a:defRPr sz="2000" b="0" i="0" kern="1200">
                <a:solidFill>
                  <a:srgbClr val="701B45"/>
                </a:solidFill>
                <a:latin typeface="Verdana"/>
                <a:ea typeface="+mn-ea"/>
                <a:cs typeface="Verdana"/>
              </a:defRPr>
            </a:lvl3pPr>
            <a:lvl4pPr marL="1600200" indent="-228600" algn="l" defTabSz="457200" rtl="0" eaLnBrk="1" latinLnBrk="0" hangingPunct="1">
              <a:spcBef>
                <a:spcPct val="20000"/>
              </a:spcBef>
              <a:buClr>
                <a:schemeClr val="tx1"/>
              </a:buClr>
              <a:buFont typeface="Arial"/>
              <a:buChar char="•"/>
              <a:defRPr sz="2000" b="0" i="0" kern="1200">
                <a:solidFill>
                  <a:srgbClr val="701B45"/>
                </a:solidFill>
                <a:latin typeface="Verdana"/>
                <a:ea typeface="+mn-ea"/>
                <a:cs typeface="Verdana"/>
              </a:defRPr>
            </a:lvl4pPr>
            <a:lvl5pPr marL="2057400" indent="-228600" algn="l" defTabSz="457200" rtl="0" eaLnBrk="1" latinLnBrk="0" hangingPunct="1">
              <a:spcBef>
                <a:spcPct val="20000"/>
              </a:spcBef>
              <a:buClr>
                <a:schemeClr val="tx1"/>
              </a:buClr>
              <a:buFont typeface="Arial"/>
              <a:buChar char="•"/>
              <a:defRPr sz="2000" b="0" i="0" kern="1200">
                <a:solidFill>
                  <a:srgbClr val="701B45"/>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prstClr val="black"/>
              </a:buClr>
              <a:buSzTx/>
              <a:buFont typeface="Arial"/>
              <a:buNone/>
              <a:tabLst/>
              <a:defRPr/>
            </a:pPr>
            <a:r>
              <a:rPr kumimoji="0" lang="en-GB" sz="1300" b="1" i="0" u="none" strike="noStrike" kern="1200" cap="none" spc="0" normalizeH="0" baseline="0" noProof="0" dirty="0">
                <a:ln>
                  <a:noFill/>
                </a:ln>
                <a:solidFill>
                  <a:srgbClr val="701B45"/>
                </a:solidFill>
                <a:effectLst/>
                <a:uLnTx/>
                <a:uFillTx/>
                <a:latin typeface="Verdana"/>
                <a:ea typeface="+mn-ea"/>
              </a:rPr>
              <a:t>Proportion of adults who show characteristics of vulnerability by the four drivers (Feb 2020) </a:t>
            </a:r>
            <a:endParaRPr kumimoji="0" lang="en-GB" sz="1333" b="1" i="0" u="none" strike="noStrike" kern="1200" cap="none" spc="0" normalizeH="0" baseline="0" noProof="0" dirty="0">
              <a:ln>
                <a:noFill/>
              </a:ln>
              <a:solidFill>
                <a:srgbClr val="701B45"/>
              </a:solidFill>
              <a:effectLst/>
              <a:uLnTx/>
              <a:uFillTx/>
              <a:latin typeface="Verdana"/>
              <a:ea typeface="+mn-ea"/>
            </a:endParaRPr>
          </a:p>
        </p:txBody>
      </p:sp>
      <p:sp>
        <p:nvSpPr>
          <p:cNvPr id="9" name="Text Placeholder 4">
            <a:extLst>
              <a:ext uri="{FF2B5EF4-FFF2-40B4-BE49-F238E27FC236}">
                <a16:creationId xmlns:a16="http://schemas.microsoft.com/office/drawing/2014/main" id="{EF5E0932-EBFD-445E-B5F3-DAF23C132D08}"/>
              </a:ext>
            </a:extLst>
          </p:cNvPr>
          <p:cNvSpPr txBox="1">
            <a:spLocks/>
          </p:cNvSpPr>
          <p:nvPr/>
        </p:nvSpPr>
        <p:spPr>
          <a:xfrm>
            <a:off x="609599" y="2533900"/>
            <a:ext cx="2640000" cy="480000"/>
          </a:xfrm>
          <a:prstGeom prst="rect">
            <a:avLst/>
          </a:prstGeom>
        </p:spPr>
        <p:txBody>
          <a:bodyPr>
            <a:noAutofit/>
          </a:bodyPr>
          <a:lstStyle>
            <a:lvl1pPr marL="0" indent="0" algn="l" defTabSz="914400" rtl="0" eaLnBrk="1" latinLnBrk="0" hangingPunct="1">
              <a:spcBef>
                <a:spcPct val="20000"/>
              </a:spcBef>
              <a:buFontTx/>
              <a:buNone/>
              <a:defRPr sz="3200" kern="1200">
                <a:solidFill>
                  <a:srgbClr val="FF585D"/>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333"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Poor health </a:t>
            </a:r>
          </a:p>
        </p:txBody>
      </p:sp>
      <p:sp>
        <p:nvSpPr>
          <p:cNvPr id="10" name="Text Placeholder 7">
            <a:extLst>
              <a:ext uri="{FF2B5EF4-FFF2-40B4-BE49-F238E27FC236}">
                <a16:creationId xmlns:a16="http://schemas.microsoft.com/office/drawing/2014/main" id="{95BE7FE7-708C-4886-8ED9-CF483B2E4397}"/>
              </a:ext>
            </a:extLst>
          </p:cNvPr>
          <p:cNvSpPr txBox="1">
            <a:spLocks/>
          </p:cNvSpPr>
          <p:nvPr/>
        </p:nvSpPr>
        <p:spPr>
          <a:xfrm>
            <a:off x="3110707" y="2533900"/>
            <a:ext cx="2640000" cy="480000"/>
          </a:xfrm>
          <a:prstGeom prst="rect">
            <a:avLst/>
          </a:prstGeom>
        </p:spPr>
        <p:txBody>
          <a:bodyPr>
            <a:noAutofit/>
          </a:bodyPr>
          <a:lstStyle>
            <a:lvl1pPr marL="0" indent="0" algn="l" defTabSz="914400" rtl="0" eaLnBrk="1" latinLnBrk="0" hangingPunct="1">
              <a:spcBef>
                <a:spcPct val="20000"/>
              </a:spcBef>
              <a:buFontTx/>
              <a:buNone/>
              <a:defRPr sz="3200" kern="1200">
                <a:solidFill>
                  <a:srgbClr val="FF585D"/>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333"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Negative life events</a:t>
            </a:r>
          </a:p>
        </p:txBody>
      </p:sp>
      <p:sp>
        <p:nvSpPr>
          <p:cNvPr id="11" name="Text Placeholder 7">
            <a:extLst>
              <a:ext uri="{FF2B5EF4-FFF2-40B4-BE49-F238E27FC236}">
                <a16:creationId xmlns:a16="http://schemas.microsoft.com/office/drawing/2014/main" id="{D55E0795-A1CA-40F7-AD9C-A0BCD7D16A89}"/>
              </a:ext>
            </a:extLst>
          </p:cNvPr>
          <p:cNvSpPr txBox="1">
            <a:spLocks/>
          </p:cNvSpPr>
          <p:nvPr/>
        </p:nvSpPr>
        <p:spPr>
          <a:xfrm>
            <a:off x="5973053" y="2533900"/>
            <a:ext cx="2640000" cy="480000"/>
          </a:xfrm>
          <a:prstGeom prst="rect">
            <a:avLst/>
          </a:prstGeom>
        </p:spPr>
        <p:txBody>
          <a:bodyPr>
            <a:noAutofit/>
          </a:bodyPr>
          <a:lstStyle>
            <a:lvl1pPr marL="0" indent="0" algn="l" defTabSz="914400" rtl="0" eaLnBrk="1" latinLnBrk="0" hangingPunct="1">
              <a:spcBef>
                <a:spcPct val="20000"/>
              </a:spcBef>
              <a:buFontTx/>
              <a:buNone/>
              <a:defRPr sz="3200" kern="1200">
                <a:solidFill>
                  <a:srgbClr val="FF585D"/>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333"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Low financial resilience</a:t>
            </a:r>
          </a:p>
        </p:txBody>
      </p:sp>
      <p:sp>
        <p:nvSpPr>
          <p:cNvPr id="12" name="Text Placeholder 7">
            <a:extLst>
              <a:ext uri="{FF2B5EF4-FFF2-40B4-BE49-F238E27FC236}">
                <a16:creationId xmlns:a16="http://schemas.microsoft.com/office/drawing/2014/main" id="{B58C2BCD-E167-44F5-B3A9-CDD8D206415D}"/>
              </a:ext>
            </a:extLst>
          </p:cNvPr>
          <p:cNvSpPr txBox="1">
            <a:spLocks/>
          </p:cNvSpPr>
          <p:nvPr/>
        </p:nvSpPr>
        <p:spPr>
          <a:xfrm>
            <a:off x="9169552" y="2533900"/>
            <a:ext cx="2640000" cy="480000"/>
          </a:xfrm>
          <a:prstGeom prst="rect">
            <a:avLst/>
          </a:prstGeom>
        </p:spPr>
        <p:txBody>
          <a:bodyPr>
            <a:noAutofit/>
          </a:bodyPr>
          <a:lstStyle>
            <a:lvl1pPr marL="0" indent="0" algn="l" defTabSz="914400" rtl="0" eaLnBrk="1" latinLnBrk="0" hangingPunct="1">
              <a:spcBef>
                <a:spcPct val="20000"/>
              </a:spcBef>
              <a:buFontTx/>
              <a:buNone/>
              <a:defRPr sz="3200" kern="1200">
                <a:solidFill>
                  <a:srgbClr val="FF585D"/>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333"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Low capability</a:t>
            </a:r>
          </a:p>
        </p:txBody>
      </p:sp>
      <p:graphicFrame>
        <p:nvGraphicFramePr>
          <p:cNvPr id="23" name="Chart 22">
            <a:extLst>
              <a:ext uri="{FF2B5EF4-FFF2-40B4-BE49-F238E27FC236}">
                <a16:creationId xmlns:a16="http://schemas.microsoft.com/office/drawing/2014/main" id="{C40B6C1B-ACBA-46D0-A82E-9B9009879E93}"/>
              </a:ext>
            </a:extLst>
          </p:cNvPr>
          <p:cNvGraphicFramePr>
            <a:graphicFrameLocks/>
          </p:cNvGraphicFramePr>
          <p:nvPr/>
        </p:nvGraphicFramePr>
        <p:xfrm>
          <a:off x="8074264" y="3276563"/>
          <a:ext cx="3840000" cy="2400000"/>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7F64E5F2-49A3-45A4-9E62-315248D88181}"/>
              </a:ext>
            </a:extLst>
          </p:cNvPr>
          <p:cNvSpPr txBox="1"/>
          <p:nvPr/>
        </p:nvSpPr>
        <p:spPr>
          <a:xfrm>
            <a:off x="3042398" y="3408909"/>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a:t>
            </a:r>
          </a:p>
        </p:txBody>
      </p:sp>
      <p:sp>
        <p:nvSpPr>
          <p:cNvPr id="28" name="TextBox 27">
            <a:extLst>
              <a:ext uri="{FF2B5EF4-FFF2-40B4-BE49-F238E27FC236}">
                <a16:creationId xmlns:a16="http://schemas.microsoft.com/office/drawing/2014/main" id="{306EAB03-214C-4D8F-9095-97DA86344CEE}"/>
              </a:ext>
            </a:extLst>
          </p:cNvPr>
          <p:cNvSpPr txBox="1"/>
          <p:nvPr/>
        </p:nvSpPr>
        <p:spPr>
          <a:xfrm>
            <a:off x="3025045" y="3603085"/>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16%</a:t>
            </a:r>
          </a:p>
        </p:txBody>
      </p:sp>
      <p:sp>
        <p:nvSpPr>
          <p:cNvPr id="29" name="TextBox 28">
            <a:extLst>
              <a:ext uri="{FF2B5EF4-FFF2-40B4-BE49-F238E27FC236}">
                <a16:creationId xmlns:a16="http://schemas.microsoft.com/office/drawing/2014/main" id="{6B8C076F-0459-4FDE-B618-E27D9075D60D}"/>
              </a:ext>
            </a:extLst>
          </p:cNvPr>
          <p:cNvSpPr txBox="1"/>
          <p:nvPr/>
        </p:nvSpPr>
        <p:spPr>
          <a:xfrm>
            <a:off x="3025044" y="3797261"/>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15%</a:t>
            </a:r>
          </a:p>
        </p:txBody>
      </p:sp>
      <p:sp>
        <p:nvSpPr>
          <p:cNvPr id="30" name="TextBox 29">
            <a:extLst>
              <a:ext uri="{FF2B5EF4-FFF2-40B4-BE49-F238E27FC236}">
                <a16:creationId xmlns:a16="http://schemas.microsoft.com/office/drawing/2014/main" id="{9CAD6993-F76E-45CD-8995-538600F5E340}"/>
              </a:ext>
            </a:extLst>
          </p:cNvPr>
          <p:cNvSpPr txBox="1"/>
          <p:nvPr/>
        </p:nvSpPr>
        <p:spPr>
          <a:xfrm>
            <a:off x="3025042" y="3991439"/>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a:t>
            </a:r>
          </a:p>
        </p:txBody>
      </p:sp>
      <p:sp>
        <p:nvSpPr>
          <p:cNvPr id="32" name="TextBox 31">
            <a:extLst>
              <a:ext uri="{FF2B5EF4-FFF2-40B4-BE49-F238E27FC236}">
                <a16:creationId xmlns:a16="http://schemas.microsoft.com/office/drawing/2014/main" id="{E37DD639-BCA0-40FD-AB1E-E4F1B70740ED}"/>
              </a:ext>
            </a:extLst>
          </p:cNvPr>
          <p:cNvSpPr txBox="1"/>
          <p:nvPr/>
        </p:nvSpPr>
        <p:spPr>
          <a:xfrm>
            <a:off x="593108" y="3408909"/>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21%</a:t>
            </a:r>
          </a:p>
        </p:txBody>
      </p:sp>
      <p:sp>
        <p:nvSpPr>
          <p:cNvPr id="33" name="TextBox 32">
            <a:extLst>
              <a:ext uri="{FF2B5EF4-FFF2-40B4-BE49-F238E27FC236}">
                <a16:creationId xmlns:a16="http://schemas.microsoft.com/office/drawing/2014/main" id="{9BC47CAD-C0C7-41D0-AEB8-648048A84E7B}"/>
              </a:ext>
            </a:extLst>
          </p:cNvPr>
          <p:cNvSpPr txBox="1"/>
          <p:nvPr/>
        </p:nvSpPr>
        <p:spPr>
          <a:xfrm>
            <a:off x="575754" y="3603085"/>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11%</a:t>
            </a:r>
          </a:p>
        </p:txBody>
      </p:sp>
      <p:sp>
        <p:nvSpPr>
          <p:cNvPr id="34" name="TextBox 33">
            <a:extLst>
              <a:ext uri="{FF2B5EF4-FFF2-40B4-BE49-F238E27FC236}">
                <a16:creationId xmlns:a16="http://schemas.microsoft.com/office/drawing/2014/main" id="{0C6E08BF-7A67-4AAD-8317-0984702592B3}"/>
              </a:ext>
            </a:extLst>
          </p:cNvPr>
          <p:cNvSpPr txBox="1"/>
          <p:nvPr/>
        </p:nvSpPr>
        <p:spPr>
          <a:xfrm>
            <a:off x="575753" y="3797261"/>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8%</a:t>
            </a:r>
          </a:p>
        </p:txBody>
      </p:sp>
      <p:sp>
        <p:nvSpPr>
          <p:cNvPr id="35" name="TextBox 34">
            <a:extLst>
              <a:ext uri="{FF2B5EF4-FFF2-40B4-BE49-F238E27FC236}">
                <a16:creationId xmlns:a16="http://schemas.microsoft.com/office/drawing/2014/main" id="{B8EED28A-7A71-43C9-8BAA-74760C11BC09}"/>
              </a:ext>
            </a:extLst>
          </p:cNvPr>
          <p:cNvSpPr txBox="1"/>
          <p:nvPr/>
        </p:nvSpPr>
        <p:spPr>
          <a:xfrm>
            <a:off x="575752" y="3991439"/>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6%</a:t>
            </a:r>
          </a:p>
        </p:txBody>
      </p:sp>
      <p:sp>
        <p:nvSpPr>
          <p:cNvPr id="37" name="TextBox 36">
            <a:extLst>
              <a:ext uri="{FF2B5EF4-FFF2-40B4-BE49-F238E27FC236}">
                <a16:creationId xmlns:a16="http://schemas.microsoft.com/office/drawing/2014/main" id="{E004252C-A918-4D8B-8AC5-AA21884524D5}"/>
              </a:ext>
            </a:extLst>
          </p:cNvPr>
          <p:cNvSpPr txBox="1"/>
          <p:nvPr/>
        </p:nvSpPr>
        <p:spPr>
          <a:xfrm>
            <a:off x="9367528" y="3408909"/>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76%</a:t>
            </a:r>
          </a:p>
        </p:txBody>
      </p:sp>
      <p:sp>
        <p:nvSpPr>
          <p:cNvPr id="38" name="TextBox 37">
            <a:extLst>
              <a:ext uri="{FF2B5EF4-FFF2-40B4-BE49-F238E27FC236}">
                <a16:creationId xmlns:a16="http://schemas.microsoft.com/office/drawing/2014/main" id="{E1407746-0D5B-4DA0-A684-568A12DDA9CF}"/>
              </a:ext>
            </a:extLst>
          </p:cNvPr>
          <p:cNvSpPr txBox="1"/>
          <p:nvPr/>
        </p:nvSpPr>
        <p:spPr>
          <a:xfrm>
            <a:off x="9350174" y="3603085"/>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41%</a:t>
            </a:r>
          </a:p>
        </p:txBody>
      </p:sp>
      <p:sp>
        <p:nvSpPr>
          <p:cNvPr id="39" name="TextBox 38">
            <a:extLst>
              <a:ext uri="{FF2B5EF4-FFF2-40B4-BE49-F238E27FC236}">
                <a16:creationId xmlns:a16="http://schemas.microsoft.com/office/drawing/2014/main" id="{C9BD2814-FCC4-4786-93A2-94F4CFD3389A}"/>
              </a:ext>
            </a:extLst>
          </p:cNvPr>
          <p:cNvSpPr txBox="1"/>
          <p:nvPr/>
        </p:nvSpPr>
        <p:spPr>
          <a:xfrm>
            <a:off x="9350173" y="3797261"/>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33%</a:t>
            </a:r>
          </a:p>
        </p:txBody>
      </p:sp>
      <p:sp>
        <p:nvSpPr>
          <p:cNvPr id="40" name="TextBox 39">
            <a:extLst>
              <a:ext uri="{FF2B5EF4-FFF2-40B4-BE49-F238E27FC236}">
                <a16:creationId xmlns:a16="http://schemas.microsoft.com/office/drawing/2014/main" id="{999B6A72-1E65-44CE-89D8-F74E650F0B35}"/>
              </a:ext>
            </a:extLst>
          </p:cNvPr>
          <p:cNvSpPr txBox="1"/>
          <p:nvPr/>
        </p:nvSpPr>
        <p:spPr>
          <a:xfrm>
            <a:off x="9350172" y="3991439"/>
            <a:ext cx="785705" cy="235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a:t>
            </a:r>
          </a:p>
        </p:txBody>
      </p:sp>
      <p:grpSp>
        <p:nvGrpSpPr>
          <p:cNvPr id="53" name="Group 52">
            <a:extLst>
              <a:ext uri="{FF2B5EF4-FFF2-40B4-BE49-F238E27FC236}">
                <a16:creationId xmlns:a16="http://schemas.microsoft.com/office/drawing/2014/main" id="{3B94965B-7035-451D-ACC6-7162DCA810FE}"/>
              </a:ext>
            </a:extLst>
          </p:cNvPr>
          <p:cNvGrpSpPr/>
          <p:nvPr/>
        </p:nvGrpSpPr>
        <p:grpSpPr>
          <a:xfrm>
            <a:off x="1243353" y="4879421"/>
            <a:ext cx="2498844" cy="240000"/>
            <a:chOff x="882972" y="2939283"/>
            <a:chExt cx="1874133" cy="180000"/>
          </a:xfrm>
        </p:grpSpPr>
        <p:sp>
          <p:nvSpPr>
            <p:cNvPr id="42" name="Rectangle 41">
              <a:extLst>
                <a:ext uri="{FF2B5EF4-FFF2-40B4-BE49-F238E27FC236}">
                  <a16:creationId xmlns:a16="http://schemas.microsoft.com/office/drawing/2014/main" id="{5BA254C9-B068-412A-BE2C-388999325990}"/>
                </a:ext>
              </a:extLst>
            </p:cNvPr>
            <p:cNvSpPr/>
            <p:nvPr/>
          </p:nvSpPr>
          <p:spPr>
            <a:xfrm>
              <a:off x="882972" y="2939283"/>
              <a:ext cx="180000" cy="180000"/>
            </a:xfrm>
            <a:prstGeom prst="rect">
              <a:avLst/>
            </a:prstGeom>
            <a:solidFill>
              <a:srgbClr val="701B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prstClr val="white"/>
                </a:solidFill>
                <a:effectLst/>
                <a:uLnTx/>
                <a:uFillTx/>
                <a:latin typeface="Verdana"/>
                <a:ea typeface="+mn-ea"/>
                <a:cs typeface="+mn-cs"/>
              </a:endParaRPr>
            </a:p>
          </p:txBody>
        </p:sp>
        <p:sp>
          <p:nvSpPr>
            <p:cNvPr id="43" name="Rectangle 42">
              <a:extLst>
                <a:ext uri="{FF2B5EF4-FFF2-40B4-BE49-F238E27FC236}">
                  <a16:creationId xmlns:a16="http://schemas.microsoft.com/office/drawing/2014/main" id="{728F3035-F0B3-4CE7-88F6-2EB5552F2AF1}"/>
                </a:ext>
              </a:extLst>
            </p:cNvPr>
            <p:cNvSpPr/>
            <p:nvPr/>
          </p:nvSpPr>
          <p:spPr>
            <a:xfrm>
              <a:off x="1047795" y="2939283"/>
              <a:ext cx="170931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white">
                      <a:lumMod val="10000"/>
                    </a:prstClr>
                  </a:solidFill>
                  <a:effectLst/>
                  <a:uLnTx/>
                  <a:uFillTx/>
                  <a:latin typeface="Verdana" panose="020B0604030504040204" pitchFamily="34" charset="0"/>
                  <a:ea typeface="Verdana" panose="020B0604030504040204" pitchFamily="34" charset="0"/>
                  <a:cs typeface="+mn-cs"/>
                </a:rPr>
                <a:t>All UK adults</a:t>
              </a:r>
            </a:p>
          </p:txBody>
        </p:sp>
      </p:grpSp>
      <p:grpSp>
        <p:nvGrpSpPr>
          <p:cNvPr id="52" name="Group 51">
            <a:extLst>
              <a:ext uri="{FF2B5EF4-FFF2-40B4-BE49-F238E27FC236}">
                <a16:creationId xmlns:a16="http://schemas.microsoft.com/office/drawing/2014/main" id="{BAEC605B-8BA5-4689-90E7-236860AA8D2C}"/>
              </a:ext>
            </a:extLst>
          </p:cNvPr>
          <p:cNvGrpSpPr/>
          <p:nvPr/>
        </p:nvGrpSpPr>
        <p:grpSpPr>
          <a:xfrm>
            <a:off x="3216407" y="4879421"/>
            <a:ext cx="2498844" cy="240000"/>
            <a:chOff x="882972" y="3155442"/>
            <a:chExt cx="1874133" cy="180000"/>
          </a:xfrm>
        </p:grpSpPr>
        <p:sp>
          <p:nvSpPr>
            <p:cNvPr id="44" name="Rectangle 43">
              <a:extLst>
                <a:ext uri="{FF2B5EF4-FFF2-40B4-BE49-F238E27FC236}">
                  <a16:creationId xmlns:a16="http://schemas.microsoft.com/office/drawing/2014/main" id="{51429310-5CF6-49E5-B1E9-4B736A73C1D6}"/>
                </a:ext>
              </a:extLst>
            </p:cNvPr>
            <p:cNvSpPr/>
            <p:nvPr/>
          </p:nvSpPr>
          <p:spPr>
            <a:xfrm>
              <a:off x="882972" y="3155442"/>
              <a:ext cx="180000" cy="180000"/>
            </a:xfrm>
            <a:prstGeom prst="rect">
              <a:avLst/>
            </a:prstGeom>
            <a:solidFill>
              <a:srgbClr val="701B45">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prstClr val="white"/>
                </a:solidFill>
                <a:effectLst/>
                <a:uLnTx/>
                <a:uFillTx/>
                <a:latin typeface="Verdana"/>
                <a:ea typeface="+mn-ea"/>
                <a:cs typeface="+mn-cs"/>
              </a:endParaRPr>
            </a:p>
          </p:txBody>
        </p:sp>
        <p:sp>
          <p:nvSpPr>
            <p:cNvPr id="45" name="Rectangle 44">
              <a:extLst>
                <a:ext uri="{FF2B5EF4-FFF2-40B4-BE49-F238E27FC236}">
                  <a16:creationId xmlns:a16="http://schemas.microsoft.com/office/drawing/2014/main" id="{D0FA30EC-33FD-4DB2-BB61-3ED287BC5A0E}"/>
                </a:ext>
              </a:extLst>
            </p:cNvPr>
            <p:cNvSpPr/>
            <p:nvPr/>
          </p:nvSpPr>
          <p:spPr>
            <a:xfrm>
              <a:off x="1047795" y="3155442"/>
              <a:ext cx="170931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white">
                      <a:lumMod val="10000"/>
                    </a:prstClr>
                  </a:solidFill>
                  <a:effectLst/>
                  <a:uLnTx/>
                  <a:uFillTx/>
                  <a:latin typeface="Verdana" panose="020B0604030504040204" pitchFamily="34" charset="0"/>
                  <a:ea typeface="Verdana" panose="020B0604030504040204" pitchFamily="34" charset="0"/>
                  <a:cs typeface="+mn-cs"/>
                </a:rPr>
                <a:t>Age 65 or over</a:t>
              </a:r>
            </a:p>
          </p:txBody>
        </p:sp>
      </p:grpSp>
      <p:grpSp>
        <p:nvGrpSpPr>
          <p:cNvPr id="51" name="Group 50">
            <a:extLst>
              <a:ext uri="{FF2B5EF4-FFF2-40B4-BE49-F238E27FC236}">
                <a16:creationId xmlns:a16="http://schemas.microsoft.com/office/drawing/2014/main" id="{48011183-DF7F-4E83-A979-3C32773ECA0F}"/>
              </a:ext>
            </a:extLst>
          </p:cNvPr>
          <p:cNvGrpSpPr/>
          <p:nvPr/>
        </p:nvGrpSpPr>
        <p:grpSpPr>
          <a:xfrm>
            <a:off x="5189461" y="4879421"/>
            <a:ext cx="2500763" cy="240000"/>
            <a:chOff x="881533" y="3371601"/>
            <a:chExt cx="1875572" cy="180000"/>
          </a:xfrm>
        </p:grpSpPr>
        <p:sp>
          <p:nvSpPr>
            <p:cNvPr id="46" name="Rectangle 45">
              <a:extLst>
                <a:ext uri="{FF2B5EF4-FFF2-40B4-BE49-F238E27FC236}">
                  <a16:creationId xmlns:a16="http://schemas.microsoft.com/office/drawing/2014/main" id="{980289E9-299D-4D45-AF68-A8727E7E0948}"/>
                </a:ext>
              </a:extLst>
            </p:cNvPr>
            <p:cNvSpPr/>
            <p:nvPr/>
          </p:nvSpPr>
          <p:spPr>
            <a:xfrm>
              <a:off x="881533" y="3371601"/>
              <a:ext cx="180000" cy="180000"/>
            </a:xfrm>
            <a:prstGeom prst="rect">
              <a:avLst/>
            </a:prstGeom>
            <a:solidFill>
              <a:srgbClr val="701B45">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prstClr val="white"/>
                </a:solidFill>
                <a:effectLst/>
                <a:uLnTx/>
                <a:uFillTx/>
                <a:latin typeface="Verdana"/>
                <a:ea typeface="+mn-ea"/>
                <a:cs typeface="+mn-cs"/>
              </a:endParaRPr>
            </a:p>
          </p:txBody>
        </p:sp>
        <p:sp>
          <p:nvSpPr>
            <p:cNvPr id="47" name="Rectangle 46">
              <a:extLst>
                <a:ext uri="{FF2B5EF4-FFF2-40B4-BE49-F238E27FC236}">
                  <a16:creationId xmlns:a16="http://schemas.microsoft.com/office/drawing/2014/main" id="{14450ED6-106C-4D85-A12E-E5706E376EE1}"/>
                </a:ext>
              </a:extLst>
            </p:cNvPr>
            <p:cNvSpPr/>
            <p:nvPr/>
          </p:nvSpPr>
          <p:spPr>
            <a:xfrm>
              <a:off x="1047795" y="3371601"/>
              <a:ext cx="170931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white">
                      <a:lumMod val="10000"/>
                    </a:prstClr>
                  </a:solidFill>
                  <a:effectLst/>
                  <a:uLnTx/>
                  <a:uFillTx/>
                  <a:latin typeface="Verdana" panose="020B0604030504040204" pitchFamily="34" charset="0"/>
                  <a:ea typeface="Verdana" panose="020B0604030504040204" pitchFamily="34" charset="0"/>
                  <a:cs typeface="+mn-cs"/>
                </a:rPr>
                <a:t>Age 75 or over</a:t>
              </a:r>
            </a:p>
          </p:txBody>
        </p:sp>
      </p:grpSp>
      <p:grpSp>
        <p:nvGrpSpPr>
          <p:cNvPr id="50" name="Group 49">
            <a:extLst>
              <a:ext uri="{FF2B5EF4-FFF2-40B4-BE49-F238E27FC236}">
                <a16:creationId xmlns:a16="http://schemas.microsoft.com/office/drawing/2014/main" id="{06595BD5-BF56-4506-8D13-76E12BD38FBC}"/>
              </a:ext>
            </a:extLst>
          </p:cNvPr>
          <p:cNvGrpSpPr/>
          <p:nvPr/>
        </p:nvGrpSpPr>
        <p:grpSpPr>
          <a:xfrm>
            <a:off x="7164437" y="4879421"/>
            <a:ext cx="2498844" cy="240000"/>
            <a:chOff x="882972" y="3587759"/>
            <a:chExt cx="1874133" cy="180000"/>
          </a:xfrm>
        </p:grpSpPr>
        <p:sp>
          <p:nvSpPr>
            <p:cNvPr id="48" name="Rectangle 47">
              <a:extLst>
                <a:ext uri="{FF2B5EF4-FFF2-40B4-BE49-F238E27FC236}">
                  <a16:creationId xmlns:a16="http://schemas.microsoft.com/office/drawing/2014/main" id="{C3F8BA6D-8FCB-41DD-A27A-C1F3C1B6A75F}"/>
                </a:ext>
              </a:extLst>
            </p:cNvPr>
            <p:cNvSpPr/>
            <p:nvPr/>
          </p:nvSpPr>
          <p:spPr>
            <a:xfrm>
              <a:off x="882972" y="3587759"/>
              <a:ext cx="180000" cy="180000"/>
            </a:xfrm>
            <a:prstGeom prst="rect">
              <a:avLst/>
            </a:prstGeom>
            <a:solidFill>
              <a:srgbClr val="701B45">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prstClr val="white"/>
                </a:solidFill>
                <a:effectLst/>
                <a:uLnTx/>
                <a:uFillTx/>
                <a:latin typeface="Verdana"/>
                <a:ea typeface="+mn-ea"/>
                <a:cs typeface="+mn-cs"/>
              </a:endParaRPr>
            </a:p>
          </p:txBody>
        </p:sp>
        <p:sp>
          <p:nvSpPr>
            <p:cNvPr id="49" name="Rectangle 48">
              <a:extLst>
                <a:ext uri="{FF2B5EF4-FFF2-40B4-BE49-F238E27FC236}">
                  <a16:creationId xmlns:a16="http://schemas.microsoft.com/office/drawing/2014/main" id="{C48797CE-E18C-4747-99AF-DEA5D585124E}"/>
                </a:ext>
              </a:extLst>
            </p:cNvPr>
            <p:cNvSpPr/>
            <p:nvPr/>
          </p:nvSpPr>
          <p:spPr>
            <a:xfrm>
              <a:off x="1047795" y="3587759"/>
              <a:ext cx="170931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dirty="0">
                  <a:ln>
                    <a:noFill/>
                  </a:ln>
                  <a:solidFill>
                    <a:prstClr val="white">
                      <a:lumMod val="10000"/>
                    </a:prstClr>
                  </a:solidFill>
                  <a:effectLst/>
                  <a:uLnTx/>
                  <a:uFillTx/>
                  <a:latin typeface="Verdana" panose="020B0604030504040204" pitchFamily="34" charset="0"/>
                  <a:ea typeface="Verdana" panose="020B0604030504040204" pitchFamily="34" charset="0"/>
                  <a:cs typeface="+mn-cs"/>
                </a:rPr>
                <a:t>Age 85 or over</a:t>
              </a:r>
            </a:p>
          </p:txBody>
        </p:sp>
      </p:grpSp>
      <p:pic>
        <p:nvPicPr>
          <p:cNvPr id="54" name="Picture 53" descr="FCA_logo_RGB.png">
            <a:extLst>
              <a:ext uri="{FF2B5EF4-FFF2-40B4-BE49-F238E27FC236}">
                <a16:creationId xmlns:a16="http://schemas.microsoft.com/office/drawing/2014/main" id="{9C66F8C1-3136-4E89-920F-CCA497D379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014" b="-8091"/>
          <a:stretch/>
        </p:blipFill>
        <p:spPr>
          <a:xfrm>
            <a:off x="8883879" y="-257144"/>
            <a:ext cx="3639124" cy="1852503"/>
          </a:xfrm>
          <a:prstGeom prst="rect">
            <a:avLst/>
          </a:prstGeom>
        </p:spPr>
      </p:pic>
      <p:sp>
        <p:nvSpPr>
          <p:cNvPr id="4" name="TextBox 3">
            <a:extLst>
              <a:ext uri="{FF2B5EF4-FFF2-40B4-BE49-F238E27FC236}">
                <a16:creationId xmlns:a16="http://schemas.microsoft.com/office/drawing/2014/main" id="{E31723E1-9D30-4EE1-AB8D-BEDA32247914}"/>
              </a:ext>
            </a:extLst>
          </p:cNvPr>
          <p:cNvSpPr txBox="1"/>
          <p:nvPr/>
        </p:nvSpPr>
        <p:spPr>
          <a:xfrm>
            <a:off x="675167" y="0"/>
            <a:ext cx="1722475" cy="24622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a:ea typeface="+mn-ea"/>
                <a:cs typeface="+mn-cs"/>
              </a:rPr>
              <a:t>FCA Official</a:t>
            </a:r>
          </a:p>
        </p:txBody>
      </p:sp>
    </p:spTree>
    <p:extLst>
      <p:ext uri="{BB962C8B-B14F-4D97-AF65-F5344CB8AC3E}">
        <p14:creationId xmlns:p14="http://schemas.microsoft.com/office/powerpoint/2010/main" val="1750346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93B5-2574-41A3-9B67-E0437D57B960}"/>
              </a:ext>
            </a:extLst>
          </p:cNvPr>
          <p:cNvSpPr>
            <a:spLocks noGrp="1"/>
          </p:cNvSpPr>
          <p:nvPr>
            <p:ph type="title"/>
          </p:nvPr>
        </p:nvSpPr>
        <p:spPr>
          <a:xfrm>
            <a:off x="327261" y="288000"/>
            <a:ext cx="11864731" cy="1124776"/>
          </a:xfrm>
        </p:spPr>
        <p:txBody>
          <a:bodyPr>
            <a:normAutofit fontScale="90000"/>
          </a:bodyPr>
          <a:lstStyle/>
          <a:p>
            <a:r>
              <a:rPr lang="en-GB" sz="2800" dirty="0"/>
              <a:t>Significant minorities of UK adults have characteristics of vulnerability </a:t>
            </a:r>
            <a:r>
              <a:rPr lang="en-GB" sz="2800" u="sng" dirty="0"/>
              <a:t>and</a:t>
            </a:r>
            <a:r>
              <a:rPr lang="en-GB" sz="2800" dirty="0"/>
              <a:t> are telling us they are struggling, in debt and/ or not able to engage with firms as a result (Feb 2020)</a:t>
            </a:r>
          </a:p>
        </p:txBody>
      </p:sp>
      <p:sp>
        <p:nvSpPr>
          <p:cNvPr id="3" name="Slide Number Placeholder 2">
            <a:extLst>
              <a:ext uri="{FF2B5EF4-FFF2-40B4-BE49-F238E27FC236}">
                <a16:creationId xmlns:a16="http://schemas.microsoft.com/office/drawing/2014/main" id="{FA6F6AB6-A49D-4449-A679-00873293D988}"/>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CFDB86-9AA8-4FA0-859E-0ABCBFE83936}" type="slidenum">
              <a:rPr kumimoji="0" lang="en-GB" sz="1000" b="0" i="0" u="none" strike="noStrike" kern="1200" cap="none" spc="0" normalizeH="0" baseline="0" noProof="0" smtClean="0">
                <a:ln>
                  <a:noFill/>
                </a:ln>
                <a:solidFill>
                  <a:srgbClr val="8E1537"/>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a:ln>
                <a:noFill/>
              </a:ln>
              <a:solidFill>
                <a:srgbClr val="8E1537"/>
              </a:solidFill>
              <a:effectLst/>
              <a:uLnTx/>
              <a:uFillTx/>
              <a:latin typeface="Verdana"/>
              <a:ea typeface="+mn-ea"/>
              <a:cs typeface="+mn-cs"/>
            </a:endParaRPr>
          </a:p>
        </p:txBody>
      </p:sp>
      <p:cxnSp>
        <p:nvCxnSpPr>
          <p:cNvPr id="18" name="Straight Arrow Connector 17">
            <a:extLst>
              <a:ext uri="{FF2B5EF4-FFF2-40B4-BE49-F238E27FC236}">
                <a16:creationId xmlns:a16="http://schemas.microsoft.com/office/drawing/2014/main" id="{1D6E46FE-6399-44B7-8EC4-1567B654D57A}"/>
              </a:ext>
            </a:extLst>
          </p:cNvPr>
          <p:cNvCxnSpPr/>
          <p:nvPr/>
        </p:nvCxnSpPr>
        <p:spPr>
          <a:xfrm>
            <a:off x="5605670" y="1938959"/>
            <a:ext cx="0" cy="4611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BAE863A-0DDB-48EA-AC78-701A058329E6}"/>
              </a:ext>
            </a:extLst>
          </p:cNvPr>
          <p:cNvCxnSpPr>
            <a:cxnSpLocks/>
          </p:cNvCxnSpPr>
          <p:nvPr/>
        </p:nvCxnSpPr>
        <p:spPr>
          <a:xfrm>
            <a:off x="1050146" y="4080797"/>
            <a:ext cx="100215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D7DA905-DFC7-4418-AFB7-153FC0AA5D51}"/>
              </a:ext>
            </a:extLst>
          </p:cNvPr>
          <p:cNvGrpSpPr/>
          <p:nvPr/>
        </p:nvGrpSpPr>
        <p:grpSpPr>
          <a:xfrm>
            <a:off x="5874026" y="4185202"/>
            <a:ext cx="4422913" cy="1668204"/>
            <a:chOff x="1073426" y="1412926"/>
            <a:chExt cx="4422913" cy="1668204"/>
          </a:xfrm>
        </p:grpSpPr>
        <p:sp>
          <p:nvSpPr>
            <p:cNvPr id="20" name="TextBox 19">
              <a:extLst>
                <a:ext uri="{FF2B5EF4-FFF2-40B4-BE49-F238E27FC236}">
                  <a16:creationId xmlns:a16="http://schemas.microsoft.com/office/drawing/2014/main" id="{0F8E20F4-B53F-4375-8403-A70F995C1B4D}"/>
                </a:ext>
              </a:extLst>
            </p:cNvPr>
            <p:cNvSpPr txBox="1"/>
            <p:nvPr/>
          </p:nvSpPr>
          <p:spPr>
            <a:xfrm>
              <a:off x="1073426" y="1412926"/>
              <a:ext cx="1520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Verdana"/>
                  <a:ea typeface="+mn-ea"/>
                  <a:cs typeface="+mn-cs"/>
                </a:rPr>
                <a:t>Poor health</a:t>
              </a:r>
            </a:p>
          </p:txBody>
        </p:sp>
        <p:sp>
          <p:nvSpPr>
            <p:cNvPr id="26" name="Text Placeholder 6">
              <a:extLst>
                <a:ext uri="{FF2B5EF4-FFF2-40B4-BE49-F238E27FC236}">
                  <a16:creationId xmlns:a16="http://schemas.microsoft.com/office/drawing/2014/main" id="{7D187010-B6F7-499B-B615-52D4A818C3FC}"/>
                </a:ext>
              </a:extLst>
            </p:cNvPr>
            <p:cNvSpPr txBox="1">
              <a:spLocks/>
            </p:cNvSpPr>
            <p:nvPr/>
          </p:nvSpPr>
          <p:spPr>
            <a:xfrm>
              <a:off x="1868996" y="1828267"/>
              <a:ext cx="2315378" cy="1252863"/>
            </a:xfrm>
            <a:prstGeom prst="rect">
              <a:avLst/>
            </a:prstGeom>
          </p:spPr>
          <p:txBody>
            <a:bodyPr vert="horz" lIns="0" tIns="0" rIns="0" bIns="0" rtlCol="0" anchor="t">
              <a:normAutofit/>
            </a:bodyPr>
            <a:lstStyle>
              <a:lvl1pPr marL="0" indent="0" algn="l" defTabSz="914400" rtl="0" eaLnBrk="1" latinLnBrk="0" hangingPunct="1">
                <a:spcBef>
                  <a:spcPct val="20000"/>
                </a:spcBef>
                <a:buFontTx/>
                <a:buNone/>
                <a:defRPr sz="2400" kern="1200">
                  <a:solidFill>
                    <a:srgbClr val="701B45"/>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701B45"/>
                  </a:solidFill>
                  <a:effectLst/>
                  <a:uLnTx/>
                  <a:uFillTx/>
                  <a:latin typeface="Verdana"/>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01B45"/>
                  </a:solidFill>
                  <a:effectLst/>
                  <a:uLnTx/>
                  <a:uFillTx/>
                  <a:latin typeface="Verdana"/>
                  <a:ea typeface="+mn-ea"/>
                  <a:cs typeface="+mn-cs"/>
                </a:rPr>
                <a:t>Of UK adults have poor health  </a:t>
              </a:r>
              <a:r>
                <a:rPr kumimoji="0" lang="en-GB" sz="1000" b="0" i="0" u="sng" strike="noStrike" kern="1200" cap="none" spc="0" normalizeH="0" baseline="0" noProof="0">
                  <a:ln>
                    <a:noFill/>
                  </a:ln>
                  <a:solidFill>
                    <a:srgbClr val="701B45"/>
                  </a:solidFill>
                  <a:effectLst/>
                  <a:uLnTx/>
                  <a:uFillTx/>
                  <a:latin typeface="Verdana"/>
                  <a:ea typeface="+mn-ea"/>
                  <a:cs typeface="+mn-cs"/>
                </a:rPr>
                <a:t>and</a:t>
              </a:r>
              <a:r>
                <a:rPr kumimoji="0" lang="en-GB" sz="1000" b="0" i="0" u="none" strike="noStrike" kern="1200" cap="none" spc="0" normalizeH="0" baseline="0" noProof="0">
                  <a:ln>
                    <a:noFill/>
                  </a:ln>
                  <a:solidFill>
                    <a:srgbClr val="701B45"/>
                  </a:solidFill>
                  <a:effectLst/>
                  <a:uLnTx/>
                  <a:uFillTx/>
                  <a:latin typeface="Verdana"/>
                  <a:ea typeface="+mn-ea"/>
                  <a:cs typeface="+mn-cs"/>
                </a:rPr>
                <a:t> have had difficulties dealing with finances or  financial services </a:t>
              </a:r>
              <a:endParaRPr kumimoji="0" lang="en-GB" sz="1000" b="0" i="0" u="none" strike="noStrike" kern="1200" cap="none" spc="0" normalizeH="0" baseline="0" noProof="0">
                <a:ln>
                  <a:noFill/>
                </a:ln>
                <a:solidFill>
                  <a:srgbClr val="701B45"/>
                </a:solidFill>
                <a:effectLst/>
                <a:uLnTx/>
                <a:uFillTx/>
                <a:latin typeface="Verdana"/>
                <a:ea typeface="Verdana"/>
                <a:cs typeface="Verdana"/>
              </a:endParaRPr>
            </a:p>
          </p:txBody>
        </p:sp>
        <p:sp>
          <p:nvSpPr>
            <p:cNvPr id="28" name="Speech Bubble: Rectangle 27">
              <a:extLst>
                <a:ext uri="{FF2B5EF4-FFF2-40B4-BE49-F238E27FC236}">
                  <a16:creationId xmlns:a16="http://schemas.microsoft.com/office/drawing/2014/main" id="{E7721046-8B70-4E9A-A77B-721264194A56}"/>
                </a:ext>
              </a:extLst>
            </p:cNvPr>
            <p:cNvSpPr/>
            <p:nvPr/>
          </p:nvSpPr>
          <p:spPr>
            <a:xfrm>
              <a:off x="4591879" y="2355373"/>
              <a:ext cx="904460" cy="646244"/>
            </a:xfrm>
            <a:prstGeom prst="wedgeRectCallout">
              <a:avLst>
                <a:gd name="adj1" fmla="val -103250"/>
                <a:gd name="adj2" fmla="val 819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701B45"/>
                  </a:solidFill>
                  <a:effectLst/>
                  <a:uLnTx/>
                  <a:uFillTx/>
                  <a:latin typeface="Verdana"/>
                  <a:ea typeface="+mn-ea"/>
                  <a:cs typeface="+mn-cs"/>
                </a:rPr>
                <a:t>Equates to </a:t>
              </a:r>
              <a:r>
                <a:rPr kumimoji="0" lang="en-GB" sz="800" b="1" i="0" u="none" strike="noStrike" kern="1200" cap="none" spc="0" normalizeH="0" baseline="0" noProof="0">
                  <a:ln>
                    <a:noFill/>
                  </a:ln>
                  <a:solidFill>
                    <a:srgbClr val="701B45"/>
                  </a:solidFill>
                  <a:effectLst/>
                  <a:uLnTx/>
                  <a:uFillTx/>
                  <a:latin typeface="Verdana"/>
                  <a:ea typeface="+mn-ea"/>
                  <a:cs typeface="+mn-cs"/>
                </a:rPr>
                <a:t>2.0 m adults</a:t>
              </a:r>
              <a:endParaRPr kumimoji="0" lang="en-GB" sz="1100" b="1" i="0" u="none" strike="noStrike" kern="1200" cap="none" spc="0" normalizeH="0" baseline="0" noProof="0">
                <a:ln>
                  <a:noFill/>
                </a:ln>
                <a:solidFill>
                  <a:srgbClr val="701B45"/>
                </a:solidFill>
                <a:effectLst/>
                <a:uLnTx/>
                <a:uFillTx/>
                <a:latin typeface="Verdana"/>
                <a:ea typeface="+mn-ea"/>
                <a:cs typeface="+mn-cs"/>
              </a:endParaRPr>
            </a:p>
          </p:txBody>
        </p:sp>
      </p:grpSp>
      <p:grpSp>
        <p:nvGrpSpPr>
          <p:cNvPr id="7" name="Group 6">
            <a:extLst>
              <a:ext uri="{FF2B5EF4-FFF2-40B4-BE49-F238E27FC236}">
                <a16:creationId xmlns:a16="http://schemas.microsoft.com/office/drawing/2014/main" id="{E5CAA460-E1C7-4970-81D9-A87925051626}"/>
              </a:ext>
            </a:extLst>
          </p:cNvPr>
          <p:cNvGrpSpPr/>
          <p:nvPr/>
        </p:nvGrpSpPr>
        <p:grpSpPr>
          <a:xfrm>
            <a:off x="967408" y="4158697"/>
            <a:ext cx="4542183" cy="1795670"/>
            <a:chOff x="967408" y="3720547"/>
            <a:chExt cx="4542183" cy="1795670"/>
          </a:xfrm>
        </p:grpSpPr>
        <p:sp>
          <p:nvSpPr>
            <p:cNvPr id="21" name="TextBox 20">
              <a:extLst>
                <a:ext uri="{FF2B5EF4-FFF2-40B4-BE49-F238E27FC236}">
                  <a16:creationId xmlns:a16="http://schemas.microsoft.com/office/drawing/2014/main" id="{1C38CF55-32E0-4469-B026-FD3A5B821F8F}"/>
                </a:ext>
              </a:extLst>
            </p:cNvPr>
            <p:cNvSpPr txBox="1"/>
            <p:nvPr/>
          </p:nvSpPr>
          <p:spPr>
            <a:xfrm>
              <a:off x="967408" y="3720547"/>
              <a:ext cx="39775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Verdana"/>
                  <a:ea typeface="+mn-ea"/>
                  <a:cs typeface="+mn-cs"/>
                </a:rPr>
                <a:t>Recent negative life event(s)</a:t>
              </a:r>
            </a:p>
          </p:txBody>
        </p:sp>
        <p:sp>
          <p:nvSpPr>
            <p:cNvPr id="24" name="Text Placeholder 6">
              <a:extLst>
                <a:ext uri="{FF2B5EF4-FFF2-40B4-BE49-F238E27FC236}">
                  <a16:creationId xmlns:a16="http://schemas.microsoft.com/office/drawing/2014/main" id="{6A6D183B-D9C4-4304-84D2-21F0DE028129}"/>
                </a:ext>
              </a:extLst>
            </p:cNvPr>
            <p:cNvSpPr txBox="1">
              <a:spLocks/>
            </p:cNvSpPr>
            <p:nvPr/>
          </p:nvSpPr>
          <p:spPr>
            <a:xfrm>
              <a:off x="1690092" y="4322988"/>
              <a:ext cx="2225925" cy="1193229"/>
            </a:xfrm>
            <a:prstGeom prst="rect">
              <a:avLst/>
            </a:prstGeom>
          </p:spPr>
          <p:txBody>
            <a:bodyPr vert="horz" lIns="0" tIns="0" rIns="0" bIns="0" rtlCol="0" anchor="t">
              <a:normAutofit fontScale="40000" lnSpcReduction="20000"/>
            </a:bodyPr>
            <a:lstStyle>
              <a:lvl1pPr marL="0" indent="0" algn="l" defTabSz="914400" rtl="0" eaLnBrk="1" latinLnBrk="0" hangingPunct="1">
                <a:spcBef>
                  <a:spcPct val="20000"/>
                </a:spcBef>
                <a:buFontTx/>
                <a:buNone/>
                <a:defRPr sz="2400" kern="1200">
                  <a:solidFill>
                    <a:srgbClr val="701B45"/>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7400" b="1" i="0" u="none" strike="noStrike" kern="1200" cap="none" spc="0" normalizeH="0" baseline="0" noProof="0">
                  <a:ln>
                    <a:noFill/>
                  </a:ln>
                  <a:solidFill>
                    <a:srgbClr val="701B45"/>
                  </a:solidFill>
                  <a:effectLst/>
                  <a:uLnTx/>
                  <a:uFillTx/>
                  <a:latin typeface="Verdana"/>
                  <a:ea typeface="+mn-ea"/>
                  <a:cs typeface="+mn-cs"/>
                </a:rPr>
                <a:t>5% </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2500" b="0" i="0" u="none" strike="noStrike" kern="1200" cap="none" spc="0" normalizeH="0" baseline="0" noProof="0">
                  <a:ln>
                    <a:noFill/>
                  </a:ln>
                  <a:solidFill>
                    <a:srgbClr val="701B45"/>
                  </a:solidFill>
                  <a:effectLst/>
                  <a:uLnTx/>
                  <a:uFillTx/>
                  <a:latin typeface="Verdana"/>
                  <a:ea typeface="+mn-ea"/>
                  <a:cs typeface="+mn-cs"/>
                </a:rPr>
                <a:t>Of UK adults  have experienced a negative life event </a:t>
              </a:r>
              <a:r>
                <a:rPr kumimoji="0" lang="en-GB" sz="2500" b="0" i="0" u="sng" strike="noStrike" kern="1200" cap="none" spc="0" normalizeH="0" baseline="0" noProof="0">
                  <a:ln>
                    <a:noFill/>
                  </a:ln>
                  <a:solidFill>
                    <a:srgbClr val="701B45"/>
                  </a:solidFill>
                  <a:effectLst/>
                  <a:uLnTx/>
                  <a:uFillTx/>
                  <a:latin typeface="Verdana"/>
                  <a:ea typeface="+mn-ea"/>
                  <a:cs typeface="+mn-cs"/>
                </a:rPr>
                <a:t>and</a:t>
              </a:r>
              <a:r>
                <a:rPr kumimoji="0" lang="en-GB" sz="2500" b="0" i="0" u="none" strike="noStrike" kern="1200" cap="none" spc="0" normalizeH="0" baseline="0" noProof="0">
                  <a:ln>
                    <a:noFill/>
                  </a:ln>
                  <a:solidFill>
                    <a:srgbClr val="701B45"/>
                  </a:solidFill>
                  <a:effectLst/>
                  <a:uLnTx/>
                  <a:uFillTx/>
                  <a:latin typeface="Verdana"/>
                  <a:ea typeface="+mn-ea"/>
                  <a:cs typeface="+mn-cs"/>
                </a:rPr>
                <a:t> experienced difficulties dealing with finances or financial services</a:t>
              </a:r>
              <a:endParaRPr kumimoji="0" lang="en-GB" sz="2500" b="0" i="0" u="none" strike="noStrike" kern="1200" cap="none" spc="0" normalizeH="0" baseline="0" noProof="0">
                <a:ln>
                  <a:noFill/>
                </a:ln>
                <a:solidFill>
                  <a:srgbClr val="701B45"/>
                </a:solidFill>
                <a:effectLst/>
                <a:uLnTx/>
                <a:uFillTx/>
                <a:latin typeface="Verdana"/>
                <a:ea typeface="Verdana"/>
                <a:cs typeface="Verdana"/>
              </a:endParaRPr>
            </a:p>
          </p:txBody>
        </p:sp>
        <p:sp>
          <p:nvSpPr>
            <p:cNvPr id="29" name="Speech Bubble: Rectangle 28">
              <a:extLst>
                <a:ext uri="{FF2B5EF4-FFF2-40B4-BE49-F238E27FC236}">
                  <a16:creationId xmlns:a16="http://schemas.microsoft.com/office/drawing/2014/main" id="{240051C5-DB17-4832-8DF5-639012CB16CD}"/>
                </a:ext>
              </a:extLst>
            </p:cNvPr>
            <p:cNvSpPr/>
            <p:nvPr/>
          </p:nvSpPr>
          <p:spPr>
            <a:xfrm>
              <a:off x="4605131" y="4543128"/>
              <a:ext cx="904460" cy="608654"/>
            </a:xfrm>
            <a:prstGeom prst="wedgeRectCallout">
              <a:avLst>
                <a:gd name="adj1" fmla="val -103250"/>
                <a:gd name="adj2" fmla="val 819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701B45"/>
                  </a:solidFill>
                  <a:effectLst/>
                  <a:uLnTx/>
                  <a:uFillTx/>
                  <a:latin typeface="Verdana"/>
                  <a:ea typeface="+mn-ea"/>
                  <a:cs typeface="+mn-cs"/>
                </a:rPr>
                <a:t>Equates to </a:t>
              </a:r>
              <a:r>
                <a:rPr kumimoji="0" lang="en-GB" sz="800" b="1" i="0" u="none" strike="noStrike" kern="1200" cap="none" spc="0" normalizeH="0" baseline="0" noProof="0">
                  <a:ln>
                    <a:noFill/>
                  </a:ln>
                  <a:solidFill>
                    <a:srgbClr val="701B45"/>
                  </a:solidFill>
                  <a:effectLst/>
                  <a:uLnTx/>
                  <a:uFillTx/>
                  <a:latin typeface="Verdana"/>
                  <a:ea typeface="+mn-ea"/>
                  <a:cs typeface="+mn-cs"/>
                </a:rPr>
                <a:t>2.5m adults</a:t>
              </a:r>
              <a:endParaRPr kumimoji="0" lang="en-GB" sz="1100" b="1" i="0" u="none" strike="noStrike" kern="1200" cap="none" spc="0" normalizeH="0" baseline="0" noProof="0">
                <a:ln>
                  <a:noFill/>
                </a:ln>
                <a:solidFill>
                  <a:srgbClr val="701B45"/>
                </a:solidFill>
                <a:effectLst/>
                <a:uLnTx/>
                <a:uFillTx/>
                <a:latin typeface="Verdana"/>
                <a:ea typeface="+mn-ea"/>
                <a:cs typeface="+mn-cs"/>
              </a:endParaRPr>
            </a:p>
          </p:txBody>
        </p:sp>
      </p:grpSp>
      <p:grpSp>
        <p:nvGrpSpPr>
          <p:cNvPr id="4" name="Group 3">
            <a:extLst>
              <a:ext uri="{FF2B5EF4-FFF2-40B4-BE49-F238E27FC236}">
                <a16:creationId xmlns:a16="http://schemas.microsoft.com/office/drawing/2014/main" id="{DA96C365-2BAE-4CD7-9B0C-EB6B97AE5922}"/>
              </a:ext>
            </a:extLst>
          </p:cNvPr>
          <p:cNvGrpSpPr/>
          <p:nvPr/>
        </p:nvGrpSpPr>
        <p:grpSpPr>
          <a:xfrm>
            <a:off x="866274" y="1950292"/>
            <a:ext cx="4620127" cy="2269435"/>
            <a:chOff x="6468630" y="3713921"/>
            <a:chExt cx="4620127" cy="2269435"/>
          </a:xfrm>
        </p:grpSpPr>
        <p:sp>
          <p:nvSpPr>
            <p:cNvPr id="23" name="TextBox 22">
              <a:extLst>
                <a:ext uri="{FF2B5EF4-FFF2-40B4-BE49-F238E27FC236}">
                  <a16:creationId xmlns:a16="http://schemas.microsoft.com/office/drawing/2014/main" id="{8A9713A9-0402-4FC0-828F-BF79333F4258}"/>
                </a:ext>
              </a:extLst>
            </p:cNvPr>
            <p:cNvSpPr txBox="1"/>
            <p:nvPr/>
          </p:nvSpPr>
          <p:spPr>
            <a:xfrm>
              <a:off x="6468630" y="3713921"/>
              <a:ext cx="28856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Verdana"/>
                  <a:ea typeface="+mn-ea"/>
                  <a:cs typeface="+mn-cs"/>
                </a:rPr>
                <a:t>Have debt (proxy for low financial resilience)</a:t>
              </a:r>
            </a:p>
          </p:txBody>
        </p:sp>
        <p:sp>
          <p:nvSpPr>
            <p:cNvPr id="27" name="Text Placeholder 6">
              <a:extLst>
                <a:ext uri="{FF2B5EF4-FFF2-40B4-BE49-F238E27FC236}">
                  <a16:creationId xmlns:a16="http://schemas.microsoft.com/office/drawing/2014/main" id="{087BF136-1097-426E-A536-C28314E49C0B}"/>
                </a:ext>
              </a:extLst>
            </p:cNvPr>
            <p:cNvSpPr txBox="1">
              <a:spLocks/>
            </p:cNvSpPr>
            <p:nvPr/>
          </p:nvSpPr>
          <p:spPr>
            <a:xfrm>
              <a:off x="7229500" y="4322988"/>
              <a:ext cx="2454526" cy="1660368"/>
            </a:xfrm>
            <a:prstGeom prst="rect">
              <a:avLst/>
            </a:prstGeom>
          </p:spPr>
          <p:txBody>
            <a:bodyPr vert="horz" lIns="0" tIns="0" rIns="0" bIns="0" rtlCol="0" anchor="t">
              <a:normAutofit/>
            </a:bodyPr>
            <a:lstStyle>
              <a:lvl1pPr marL="0" indent="0" algn="l" defTabSz="914400" rtl="0" eaLnBrk="1" latinLnBrk="0" hangingPunct="1">
                <a:spcBef>
                  <a:spcPct val="20000"/>
                </a:spcBef>
                <a:buFontTx/>
                <a:buNone/>
                <a:defRPr sz="2400" kern="1200">
                  <a:solidFill>
                    <a:srgbClr val="701B45"/>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3500" b="1" i="0" u="none" strike="noStrike" kern="1200" cap="none" spc="0" normalizeH="0" baseline="0" noProof="0">
                  <a:ln>
                    <a:noFill/>
                  </a:ln>
                  <a:solidFill>
                    <a:srgbClr val="701B45"/>
                  </a:solidFill>
                  <a:effectLst/>
                  <a:uLnTx/>
                  <a:uFillTx/>
                  <a:latin typeface="Verdana"/>
                  <a:ea typeface="+mn-ea"/>
                  <a:cs typeface="+mn-cs"/>
                </a:rPr>
                <a:t>13%</a:t>
              </a:r>
              <a:endParaRPr kumimoji="0" lang="en-GB" sz="1000" b="0" i="0" u="none" strike="noStrike" kern="1200" cap="none" spc="0" normalizeH="0" baseline="0" noProof="0">
                <a:ln>
                  <a:noFill/>
                </a:ln>
                <a:solidFill>
                  <a:srgbClr val="701B45"/>
                </a:solidFill>
                <a:effectLst/>
                <a:uLnTx/>
                <a:uFillTx/>
                <a:latin typeface="Verdana"/>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000" b="0" i="0" u="none" strike="noStrike" kern="1200" cap="none" spc="0" normalizeH="0" baseline="0" noProof="0">
                  <a:ln>
                    <a:noFill/>
                  </a:ln>
                  <a:solidFill>
                    <a:srgbClr val="701B45"/>
                  </a:solidFill>
                  <a:effectLst/>
                  <a:uLnTx/>
                  <a:uFillTx/>
                  <a:latin typeface="Verdana"/>
                  <a:ea typeface="+mn-ea"/>
                  <a:cs typeface="+mn-cs"/>
                </a:rPr>
                <a:t>Of UK adults are over-indebted or have credit (excluding those who only transact) </a:t>
              </a:r>
              <a:r>
                <a:rPr kumimoji="0" lang="en-GB" sz="1000" b="0" i="0" u="sng" strike="noStrike" kern="1200" cap="none" spc="0" normalizeH="0" baseline="0" noProof="0">
                  <a:ln>
                    <a:noFill/>
                  </a:ln>
                  <a:solidFill>
                    <a:srgbClr val="701B45"/>
                  </a:solidFill>
                  <a:effectLst/>
                  <a:uLnTx/>
                  <a:uFillTx/>
                  <a:latin typeface="Verdana"/>
                  <a:ea typeface="+mn-ea"/>
                  <a:cs typeface="+mn-cs"/>
                </a:rPr>
                <a:t>and</a:t>
              </a:r>
              <a:r>
                <a:rPr kumimoji="0" lang="en-GB" sz="1000" b="0" i="0" u="none" strike="noStrike" kern="1200" cap="none" spc="0" normalizeH="0" baseline="0" noProof="0">
                  <a:ln>
                    <a:noFill/>
                  </a:ln>
                  <a:solidFill>
                    <a:srgbClr val="701B45"/>
                  </a:solidFill>
                  <a:effectLst/>
                  <a:uLnTx/>
                  <a:uFillTx/>
                  <a:latin typeface="Verdana"/>
                  <a:ea typeface="+mn-ea"/>
                  <a:cs typeface="+mn-cs"/>
                </a:rPr>
                <a:t> have been badly affected by their debt over the last 12 months</a:t>
              </a:r>
              <a:endParaRPr kumimoji="0" lang="en-GB" sz="1000" b="0" i="0" u="none" strike="noStrike" kern="1200" cap="none" spc="0" normalizeH="0" baseline="0" noProof="0">
                <a:ln>
                  <a:noFill/>
                </a:ln>
                <a:solidFill>
                  <a:srgbClr val="701B45"/>
                </a:solidFill>
                <a:effectLst/>
                <a:uLnTx/>
                <a:uFillTx/>
                <a:latin typeface="Verdana"/>
                <a:ea typeface="Verdana"/>
                <a:cs typeface="Verdana"/>
              </a:endParaRPr>
            </a:p>
          </p:txBody>
        </p:sp>
        <p:sp>
          <p:nvSpPr>
            <p:cNvPr id="30" name="Speech Bubble: Rectangle 29">
              <a:extLst>
                <a:ext uri="{FF2B5EF4-FFF2-40B4-BE49-F238E27FC236}">
                  <a16:creationId xmlns:a16="http://schemas.microsoft.com/office/drawing/2014/main" id="{36941F8B-BE70-4320-89A6-1300C1778E7C}"/>
                </a:ext>
              </a:extLst>
            </p:cNvPr>
            <p:cNvSpPr/>
            <p:nvPr/>
          </p:nvSpPr>
          <p:spPr>
            <a:xfrm>
              <a:off x="10184297" y="4913418"/>
              <a:ext cx="904460" cy="678998"/>
            </a:xfrm>
            <a:prstGeom prst="wedgeRectCallout">
              <a:avLst>
                <a:gd name="adj1" fmla="val -95878"/>
                <a:gd name="adj2" fmla="val -58152"/>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701B45"/>
                  </a:solidFill>
                  <a:effectLst/>
                  <a:uLnTx/>
                  <a:uFillTx/>
                  <a:latin typeface="Verdana"/>
                  <a:ea typeface="+mn-ea"/>
                  <a:cs typeface="+mn-cs"/>
                </a:rPr>
                <a:t>Equates to </a:t>
              </a:r>
              <a:r>
                <a:rPr kumimoji="0" lang="en-GB" sz="800" b="1" i="0" u="none" strike="noStrike" kern="1200" cap="none" spc="0" normalizeH="0" baseline="0" noProof="0">
                  <a:ln>
                    <a:noFill/>
                  </a:ln>
                  <a:solidFill>
                    <a:srgbClr val="701B45"/>
                  </a:solidFill>
                  <a:effectLst/>
                  <a:uLnTx/>
                  <a:uFillTx/>
                  <a:latin typeface="Verdana"/>
                  <a:ea typeface="+mn-ea"/>
                  <a:cs typeface="+mn-cs"/>
                </a:rPr>
                <a:t>6.9m adults</a:t>
              </a:r>
              <a:endParaRPr kumimoji="0" lang="en-GB" sz="1100" b="1" i="0" u="none" strike="noStrike" kern="1200" cap="none" spc="0" normalizeH="0" baseline="0" noProof="0">
                <a:ln>
                  <a:noFill/>
                </a:ln>
                <a:solidFill>
                  <a:srgbClr val="701B45"/>
                </a:solidFill>
                <a:effectLst/>
                <a:uLnTx/>
                <a:uFillTx/>
                <a:latin typeface="Verdana"/>
                <a:ea typeface="+mn-ea"/>
                <a:cs typeface="+mn-cs"/>
              </a:endParaRPr>
            </a:p>
          </p:txBody>
        </p:sp>
      </p:grpSp>
      <p:grpSp>
        <p:nvGrpSpPr>
          <p:cNvPr id="6" name="Group 5">
            <a:extLst>
              <a:ext uri="{FF2B5EF4-FFF2-40B4-BE49-F238E27FC236}">
                <a16:creationId xmlns:a16="http://schemas.microsoft.com/office/drawing/2014/main" id="{3FED5056-A22D-4CF5-A0B9-A39BFEF36CE1}"/>
              </a:ext>
            </a:extLst>
          </p:cNvPr>
          <p:cNvGrpSpPr/>
          <p:nvPr/>
        </p:nvGrpSpPr>
        <p:grpSpPr>
          <a:xfrm>
            <a:off x="5708374" y="1892576"/>
            <a:ext cx="4688305" cy="2117906"/>
            <a:chOff x="5708374" y="1454426"/>
            <a:chExt cx="4688305" cy="2117906"/>
          </a:xfrm>
        </p:grpSpPr>
        <p:sp>
          <p:nvSpPr>
            <p:cNvPr id="22" name="TextBox 21">
              <a:extLst>
                <a:ext uri="{FF2B5EF4-FFF2-40B4-BE49-F238E27FC236}">
                  <a16:creationId xmlns:a16="http://schemas.microsoft.com/office/drawing/2014/main" id="{3126137B-7C76-4C0A-8B79-7845E156EE4A}"/>
                </a:ext>
              </a:extLst>
            </p:cNvPr>
            <p:cNvSpPr txBox="1"/>
            <p:nvPr/>
          </p:nvSpPr>
          <p:spPr>
            <a:xfrm>
              <a:off x="5708374" y="1454426"/>
              <a:ext cx="24218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Verdana"/>
                  <a:ea typeface="+mn-ea"/>
                  <a:cs typeface="+mn-cs"/>
                </a:rPr>
                <a:t>Low capability</a:t>
              </a:r>
            </a:p>
          </p:txBody>
        </p:sp>
        <p:sp>
          <p:nvSpPr>
            <p:cNvPr id="25" name="Text Placeholder 6">
              <a:extLst>
                <a:ext uri="{FF2B5EF4-FFF2-40B4-BE49-F238E27FC236}">
                  <a16:creationId xmlns:a16="http://schemas.microsoft.com/office/drawing/2014/main" id="{E33BCC38-40C1-4879-8D92-6A77245B78AB}"/>
                </a:ext>
              </a:extLst>
            </p:cNvPr>
            <p:cNvSpPr txBox="1">
              <a:spLocks/>
            </p:cNvSpPr>
            <p:nvPr/>
          </p:nvSpPr>
          <p:spPr>
            <a:xfrm>
              <a:off x="6499585" y="2090869"/>
              <a:ext cx="2404829" cy="1481463"/>
            </a:xfrm>
            <a:prstGeom prst="rect">
              <a:avLst/>
            </a:prstGeom>
          </p:spPr>
          <p:txBody>
            <a:bodyPr vert="horz" lIns="0" tIns="0" rIns="0" bIns="0" rtlCol="0">
              <a:normAutofit/>
            </a:bodyPr>
            <a:lstStyle>
              <a:lvl1pPr marL="0" indent="0" algn="l" defTabSz="914400" rtl="0" eaLnBrk="1" latinLnBrk="0" hangingPunct="1">
                <a:spcBef>
                  <a:spcPct val="20000"/>
                </a:spcBef>
                <a:buFontTx/>
                <a:buNone/>
                <a:defRPr sz="2400" kern="1200">
                  <a:solidFill>
                    <a:srgbClr val="701B45"/>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a:ln>
                    <a:noFill/>
                  </a:ln>
                  <a:solidFill>
                    <a:srgbClr val="701B45"/>
                  </a:solidFill>
                  <a:effectLst/>
                  <a:uLnTx/>
                  <a:uFillTx/>
                  <a:latin typeface="Verdana"/>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701B45"/>
                  </a:solidFill>
                  <a:effectLst/>
                  <a:uLnTx/>
                  <a:uFillTx/>
                  <a:latin typeface="Verdana"/>
                  <a:ea typeface="+mn-ea"/>
                  <a:cs typeface="+mn-cs"/>
                </a:rPr>
                <a:t>Of UK adults have low capability </a:t>
              </a:r>
              <a:r>
                <a:rPr kumimoji="0" lang="en-GB" sz="1000" b="0" i="0" u="sng" strike="noStrike" kern="1200" cap="none" spc="0" normalizeH="0" baseline="0" noProof="0">
                  <a:ln>
                    <a:noFill/>
                  </a:ln>
                  <a:solidFill>
                    <a:srgbClr val="701B45"/>
                  </a:solidFill>
                  <a:effectLst/>
                  <a:uLnTx/>
                  <a:uFillTx/>
                  <a:latin typeface="Verdana"/>
                  <a:ea typeface="+mn-ea"/>
                  <a:cs typeface="+mn-cs"/>
                </a:rPr>
                <a:t>and </a:t>
              </a:r>
              <a:r>
                <a:rPr kumimoji="0" lang="en-GB" sz="1000" b="0" i="0" u="none" strike="noStrike" kern="1200" cap="none" spc="0" normalizeH="0" baseline="0" noProof="0">
                  <a:ln>
                    <a:noFill/>
                  </a:ln>
                  <a:solidFill>
                    <a:srgbClr val="701B45"/>
                  </a:solidFill>
                  <a:effectLst/>
                  <a:uLnTx/>
                  <a:uFillTx/>
                  <a:latin typeface="Verdana"/>
                  <a:ea typeface="+mn-ea"/>
                  <a:cs typeface="+mn-cs"/>
                </a:rPr>
                <a:t>have experienced difficulties dealing with finances or financial services</a:t>
              </a:r>
            </a:p>
          </p:txBody>
        </p:sp>
        <p:sp>
          <p:nvSpPr>
            <p:cNvPr id="31" name="Speech Bubble: Rectangle 30">
              <a:extLst>
                <a:ext uri="{FF2B5EF4-FFF2-40B4-BE49-F238E27FC236}">
                  <a16:creationId xmlns:a16="http://schemas.microsoft.com/office/drawing/2014/main" id="{26AA16BC-130C-4C73-A194-9CBC852A89E2}"/>
                </a:ext>
              </a:extLst>
            </p:cNvPr>
            <p:cNvSpPr/>
            <p:nvPr/>
          </p:nvSpPr>
          <p:spPr>
            <a:xfrm>
              <a:off x="9492219" y="2711638"/>
              <a:ext cx="904460" cy="678998"/>
            </a:xfrm>
            <a:prstGeom prst="wedgeRectCallout">
              <a:avLst>
                <a:gd name="adj1" fmla="val -103250"/>
                <a:gd name="adj2" fmla="val 819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701B45"/>
                  </a:solidFill>
                  <a:effectLst/>
                  <a:uLnTx/>
                  <a:uFillTx/>
                  <a:latin typeface="Verdana"/>
                  <a:ea typeface="+mn-ea"/>
                  <a:cs typeface="+mn-cs"/>
                </a:rPr>
                <a:t>Equates to </a:t>
              </a:r>
              <a:r>
                <a:rPr kumimoji="0" lang="en-GB" sz="800" b="1" i="0" u="none" strike="noStrike" kern="1200" cap="none" spc="0" normalizeH="0" baseline="0" noProof="0">
                  <a:ln>
                    <a:noFill/>
                  </a:ln>
                  <a:solidFill>
                    <a:srgbClr val="701B45"/>
                  </a:solidFill>
                  <a:effectLst/>
                  <a:uLnTx/>
                  <a:uFillTx/>
                  <a:latin typeface="Verdana"/>
                  <a:ea typeface="+mn-ea"/>
                  <a:cs typeface="+mn-cs"/>
                </a:rPr>
                <a:t>6.7m adults</a:t>
              </a:r>
              <a:endParaRPr kumimoji="0" lang="en-GB" sz="1100" b="1" i="0" u="none" strike="noStrike" kern="1200" cap="none" spc="0" normalizeH="0" baseline="0" noProof="0">
                <a:ln>
                  <a:noFill/>
                </a:ln>
                <a:solidFill>
                  <a:srgbClr val="701B45"/>
                </a:solidFill>
                <a:effectLst/>
                <a:uLnTx/>
                <a:uFillTx/>
                <a:latin typeface="Verdana"/>
                <a:ea typeface="+mn-ea"/>
                <a:cs typeface="+mn-cs"/>
              </a:endParaRPr>
            </a:p>
          </p:txBody>
        </p:sp>
      </p:grpSp>
    </p:spTree>
    <p:extLst>
      <p:ext uri="{BB962C8B-B14F-4D97-AF65-F5344CB8AC3E}">
        <p14:creationId xmlns:p14="http://schemas.microsoft.com/office/powerpoint/2010/main" val="134217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1733EE-AAC3-46AE-98CF-7D420C27AFB8}"/>
              </a:ext>
            </a:extLst>
          </p:cNvPr>
          <p:cNvSpPr>
            <a:spLocks noGrp="1"/>
          </p:cNvSpPr>
          <p:nvPr>
            <p:ph type="sldNum" sz="quarter" idx="4294967295"/>
          </p:nvPr>
        </p:nvSpPr>
        <p:spPr>
          <a:xfrm>
            <a:off x="9926065" y="6492875"/>
            <a:ext cx="2133600" cy="365125"/>
          </a:xfrm>
          <a:prstGeom prst="rect">
            <a:avLst/>
          </a:prstGeom>
        </p:spPr>
        <p:txBody>
          <a:bodyPr/>
          <a:lstStyle/>
          <a:p>
            <a:fld id="{600C80B2-5EB6-4999-8D4F-FF5D862D224F}" type="slidenum">
              <a:rPr lang="en-GB" smtClean="0"/>
              <a:pPr/>
              <a:t>2</a:t>
            </a:fld>
            <a:endParaRPr lang="en-GB"/>
          </a:p>
        </p:txBody>
      </p:sp>
      <p:sp>
        <p:nvSpPr>
          <p:cNvPr id="6" name="Text Placeholder 5">
            <a:extLst>
              <a:ext uri="{FF2B5EF4-FFF2-40B4-BE49-F238E27FC236}">
                <a16:creationId xmlns:a16="http://schemas.microsoft.com/office/drawing/2014/main" id="{C35EC114-8F15-43F0-B872-788D330BA208}"/>
              </a:ext>
            </a:extLst>
          </p:cNvPr>
          <p:cNvSpPr>
            <a:spLocks noGrp="1"/>
          </p:cNvSpPr>
          <p:nvPr>
            <p:ph type="body" sz="quarter" idx="10"/>
          </p:nvPr>
        </p:nvSpPr>
        <p:spPr/>
        <p:txBody>
          <a:bodyPr/>
          <a:lstStyle/>
          <a:p>
            <a:pPr lvl="0">
              <a:lnSpc>
                <a:spcPct val="115000"/>
              </a:lnSpc>
              <a:spcAft>
                <a:spcPts val="1000"/>
              </a:spcAft>
              <a:buFont typeface="Symbol" panose="05050102010706020507" pitchFamily="18" charset="2"/>
              <a:buChar char=""/>
            </a:pPr>
            <a:r>
              <a:rPr lang="en-GB" b="1">
                <a:solidFill>
                  <a:srgbClr val="004699"/>
                </a:solidFill>
                <a:latin typeface="Verdana" panose="020B0604030504040204" pitchFamily="34" charset="0"/>
                <a:ea typeface="Calibri" panose="020F0502020204030204" pitchFamily="34" charset="0"/>
                <a:cs typeface="Calibri" panose="020F0502020204030204" pitchFamily="34" charset="0"/>
              </a:rPr>
              <a:t>Learning</a:t>
            </a:r>
            <a:r>
              <a:rPr lang="en-GB">
                <a:solidFill>
                  <a:srgbClr val="004699"/>
                </a:solidFill>
                <a:latin typeface="Verdana" panose="020B0604030504040204" pitchFamily="34" charset="0"/>
                <a:ea typeface="Calibri" panose="020F0502020204030204" pitchFamily="34" charset="0"/>
                <a:cs typeface="Calibri" panose="020F0502020204030204" pitchFamily="34" charset="0"/>
              </a:rPr>
              <a:t> This event provides the opportunity to take a step back and reflect collectively on the experiences and learnings of the last 15 months, and to look ahead to consider what this means for the future. </a:t>
            </a:r>
          </a:p>
          <a:p>
            <a:pPr lvl="0">
              <a:lnSpc>
                <a:spcPct val="115000"/>
              </a:lnSpc>
              <a:spcAft>
                <a:spcPts val="1000"/>
              </a:spcAft>
              <a:buFont typeface="Symbol" panose="05050102010706020507" pitchFamily="18" charset="2"/>
              <a:buChar char=""/>
            </a:pPr>
            <a:r>
              <a:rPr lang="en-GB" b="1">
                <a:solidFill>
                  <a:srgbClr val="004699"/>
                </a:solidFill>
                <a:latin typeface="Verdana" panose="020B0604030504040204" pitchFamily="34" charset="0"/>
                <a:ea typeface="Calibri" panose="020F0502020204030204" pitchFamily="34" charset="0"/>
                <a:cs typeface="Calibri" panose="020F0502020204030204" pitchFamily="34" charset="0"/>
              </a:rPr>
              <a:t>Knowledge sharing </a:t>
            </a:r>
            <a:r>
              <a:rPr lang="en-GB">
                <a:solidFill>
                  <a:srgbClr val="004699"/>
                </a:solidFill>
                <a:latin typeface="Verdana" panose="020B0604030504040204" pitchFamily="34" charset="0"/>
                <a:ea typeface="Calibri" panose="020F0502020204030204" pitchFamily="34" charset="0"/>
                <a:cs typeface="Calibri" panose="020F0502020204030204" pitchFamily="34" charset="0"/>
              </a:rPr>
              <a:t>UKRN members share their experiences of the impact of the pandemic and how we have responded as regulators. </a:t>
            </a:r>
            <a:endParaRPr lang="en-GB">
              <a:solidFill>
                <a:srgbClr val="0046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Symbol" panose="05050102010706020507" pitchFamily="18" charset="2"/>
              <a:buChar char=""/>
            </a:pPr>
            <a:r>
              <a:rPr lang="en-GB" b="1">
                <a:solidFill>
                  <a:srgbClr val="004699"/>
                </a:solidFill>
                <a:latin typeface="Verdana" panose="020B0604030504040204" pitchFamily="34" charset="0"/>
                <a:ea typeface="Calibri" panose="020F0502020204030204" pitchFamily="34" charset="0"/>
                <a:cs typeface="Calibri" panose="020F0502020204030204" pitchFamily="34" charset="0"/>
              </a:rPr>
              <a:t>Collaboration</a:t>
            </a:r>
            <a:r>
              <a:rPr lang="en-GB">
                <a:solidFill>
                  <a:srgbClr val="004699"/>
                </a:solidFill>
                <a:latin typeface="Verdana" panose="020B0604030504040204" pitchFamily="34" charset="0"/>
                <a:ea typeface="Calibri" panose="020F0502020204030204" pitchFamily="34" charset="0"/>
                <a:cs typeface="Calibri" panose="020F0502020204030204" pitchFamily="34" charset="0"/>
              </a:rPr>
              <a:t> These presentations set the scene for discussion as we share our learning, identify challenges and start to examine ambitions for the future.</a:t>
            </a:r>
            <a:endParaRPr lang="en-GB">
              <a:solidFill>
                <a:srgbClr val="004699"/>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sp>
        <p:nvSpPr>
          <p:cNvPr id="5" name="Title 4">
            <a:extLst>
              <a:ext uri="{FF2B5EF4-FFF2-40B4-BE49-F238E27FC236}">
                <a16:creationId xmlns:a16="http://schemas.microsoft.com/office/drawing/2014/main" id="{93A7204B-E8C8-402B-A722-7B374918D753}"/>
              </a:ext>
            </a:extLst>
          </p:cNvPr>
          <p:cNvSpPr>
            <a:spLocks noGrp="1"/>
          </p:cNvSpPr>
          <p:nvPr>
            <p:ph type="title"/>
          </p:nvPr>
        </p:nvSpPr>
        <p:spPr/>
        <p:txBody>
          <a:bodyPr/>
          <a:lstStyle/>
          <a:p>
            <a:r>
              <a:rPr lang="en-GB"/>
              <a:t>Objectives </a:t>
            </a:r>
          </a:p>
        </p:txBody>
      </p:sp>
    </p:spTree>
    <p:extLst>
      <p:ext uri="{BB962C8B-B14F-4D97-AF65-F5344CB8AC3E}">
        <p14:creationId xmlns:p14="http://schemas.microsoft.com/office/powerpoint/2010/main" val="293007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409D-B3DE-4AE4-84E3-6022823BA381}"/>
              </a:ext>
            </a:extLst>
          </p:cNvPr>
          <p:cNvSpPr>
            <a:spLocks noGrp="1"/>
          </p:cNvSpPr>
          <p:nvPr>
            <p:ph type="title"/>
          </p:nvPr>
        </p:nvSpPr>
        <p:spPr/>
        <p:txBody>
          <a:bodyPr>
            <a:normAutofit/>
          </a:bodyPr>
          <a:lstStyle/>
          <a:p>
            <a:r>
              <a:rPr lang="en-GB" sz="2400"/>
              <a:t>Low financial resilience – warning signs before the pandemic hit and jobs were affected by it </a:t>
            </a:r>
          </a:p>
        </p:txBody>
      </p:sp>
      <p:sp>
        <p:nvSpPr>
          <p:cNvPr id="3" name="Slide Number Placeholder 2">
            <a:extLst>
              <a:ext uri="{FF2B5EF4-FFF2-40B4-BE49-F238E27FC236}">
                <a16:creationId xmlns:a16="http://schemas.microsoft.com/office/drawing/2014/main" id="{37144F17-C13E-4F65-AE18-7F6900F3F35D}"/>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CFDB86-9AA8-4FA0-859E-0ABCBFE83936}" type="slidenum">
              <a:rPr kumimoji="0" lang="en-GB" sz="1000" b="0" i="0" u="none" strike="noStrike" kern="1200" cap="none" spc="0" normalizeH="0" baseline="0" noProof="0" smtClean="0">
                <a:ln>
                  <a:noFill/>
                </a:ln>
                <a:solidFill>
                  <a:srgbClr val="8E1537"/>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a:ln>
                <a:noFill/>
              </a:ln>
              <a:solidFill>
                <a:srgbClr val="8E1537"/>
              </a:solidFill>
              <a:effectLst/>
              <a:uLnTx/>
              <a:uFillTx/>
              <a:latin typeface="Verdana"/>
              <a:ea typeface="+mn-ea"/>
              <a:cs typeface="+mn-cs"/>
            </a:endParaRPr>
          </a:p>
        </p:txBody>
      </p:sp>
      <p:sp>
        <p:nvSpPr>
          <p:cNvPr id="4" name="Rectangle 3">
            <a:extLst>
              <a:ext uri="{FF2B5EF4-FFF2-40B4-BE49-F238E27FC236}">
                <a16:creationId xmlns:a16="http://schemas.microsoft.com/office/drawing/2014/main" id="{26016A6C-4BCC-4ABB-9498-AA75E6388F05}"/>
              </a:ext>
            </a:extLst>
          </p:cNvPr>
          <p:cNvSpPr/>
          <p:nvPr/>
        </p:nvSpPr>
        <p:spPr>
          <a:xfrm>
            <a:off x="911424" y="1376227"/>
            <a:ext cx="10645036" cy="5909310"/>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20% of UK adults had low financial resilience in February 2020</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And there were </a:t>
            </a:r>
            <a:r>
              <a:rPr kumimoji="0" lang="en-GB"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warning signs </a:t>
            </a:r>
            <a:r>
              <a:rPr kumimoji="0" lang="en-GB"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that many more adults than these in February 2020 would find it difficult to cope with a large financial shock (</a:t>
            </a:r>
            <a:r>
              <a:rPr kumimoji="0" lang="en-GB" sz="18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Calibri"/>
              </a:rPr>
              <a:t>ie</a:t>
            </a:r>
            <a:r>
              <a:rPr kumimoji="0" lang="en-GB"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losing their job or having hour cut)</a:t>
            </a:r>
            <a:endParaRPr kumimoji="0" lang="en-GB" sz="1800" b="0" i="0" u="none" strike="noStrike" kern="1200" cap="none" spc="0" normalizeH="0" baseline="0" noProof="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39% of all UK adults said they could only continue to cover living expenses for less than 3 months, if they lost their main source of household income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45% said this and/ or were constantly or usually overdrawn, in persistent credit card debt, held high-cost loans, had borrowed from an unlicensed money lender in the last 12 months or had outstanding mortgage debt at least 4x their annual household income, e.g.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a:endParaRP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5.1m constantly or usually overdrawn</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5.6m had high-cost loans</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2.8m were in persistent credit card debt</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Calibri"/>
              </a:rPr>
              <a:t>Largest proportional increases in those with low financial resilience between Feb and Oct 2020 were for those employed in Feb, those with a mortgage, and those 18-24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1908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A904-612E-4A04-A1FB-551DA1669F8A}"/>
              </a:ext>
            </a:extLst>
          </p:cNvPr>
          <p:cNvSpPr>
            <a:spLocks noGrp="1"/>
          </p:cNvSpPr>
          <p:nvPr>
            <p:ph type="title"/>
          </p:nvPr>
        </p:nvSpPr>
        <p:spPr>
          <a:xfrm>
            <a:off x="662734" y="307665"/>
            <a:ext cx="10369152" cy="1124776"/>
          </a:xfrm>
        </p:spPr>
        <p:txBody>
          <a:bodyPr>
            <a:noAutofit/>
          </a:bodyPr>
          <a:lstStyle/>
          <a:p>
            <a:r>
              <a:rPr lang="en-GB" sz="2400"/>
              <a:t>Covid-19 has impacted adults’ financial situations but has not affected the finances of all groups in society equally</a:t>
            </a:r>
            <a:br>
              <a:rPr lang="en-GB" sz="2400"/>
            </a:br>
            <a:endParaRPr lang="en-GB" sz="2400"/>
          </a:p>
        </p:txBody>
      </p:sp>
      <p:pic>
        <p:nvPicPr>
          <p:cNvPr id="5" name="Picture 4">
            <a:extLst>
              <a:ext uri="{FF2B5EF4-FFF2-40B4-BE49-F238E27FC236}">
                <a16:creationId xmlns:a16="http://schemas.microsoft.com/office/drawing/2014/main" id="{A4A18F36-2572-4377-A98F-070DC586A71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7596" y="2035959"/>
            <a:ext cx="4746623" cy="3934286"/>
          </a:xfrm>
          <a:prstGeom prst="rect">
            <a:avLst/>
          </a:prstGeom>
          <a:noFill/>
        </p:spPr>
      </p:pic>
      <p:sp>
        <p:nvSpPr>
          <p:cNvPr id="4" name="TextBox 3">
            <a:extLst>
              <a:ext uri="{FF2B5EF4-FFF2-40B4-BE49-F238E27FC236}">
                <a16:creationId xmlns:a16="http://schemas.microsoft.com/office/drawing/2014/main" id="{46DFF050-4137-4938-AB53-71A7966C03F9}"/>
              </a:ext>
            </a:extLst>
          </p:cNvPr>
          <p:cNvSpPr txBox="1"/>
          <p:nvPr/>
        </p:nvSpPr>
        <p:spPr>
          <a:xfrm>
            <a:off x="6452174" y="152601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414A8641-80CB-4618-9517-4B408D65EC2D}"/>
              </a:ext>
            </a:extLst>
          </p:cNvPr>
          <p:cNvSpPr/>
          <p:nvPr/>
        </p:nvSpPr>
        <p:spPr>
          <a:xfrm>
            <a:off x="1070384" y="6025487"/>
            <a:ext cx="597725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Verdana"/>
                <a:ea typeface="+mn-ea"/>
                <a:cs typeface="+mn-cs"/>
              </a:rPr>
              <a:t>Figure ES.2: Impact of Covid‑19 on adults’ financial situation overall (Oct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Verdana"/>
                <a:ea typeface="+mn-ea"/>
                <a:cs typeface="+mn-cs"/>
              </a:rPr>
              <a:t>Source: Covid‑19 survey, Oct 2020 Base: All UK adults (Oct 2020:22,267), excluding ‘ don’t know’ responses (3%) Question: F16 (Rebased). Thinking about your financial situation overall, to what extent have you been impacted by the Covid‑19 pandemic to date?</a:t>
            </a:r>
          </a:p>
        </p:txBody>
      </p:sp>
      <p:sp>
        <p:nvSpPr>
          <p:cNvPr id="9" name="TextBox 8">
            <a:extLst>
              <a:ext uri="{FF2B5EF4-FFF2-40B4-BE49-F238E27FC236}">
                <a16:creationId xmlns:a16="http://schemas.microsoft.com/office/drawing/2014/main" id="{72411BA0-FB78-44CA-AA4C-0919934B5545}"/>
              </a:ext>
            </a:extLst>
          </p:cNvPr>
          <p:cNvSpPr txBox="1"/>
          <p:nvPr/>
        </p:nvSpPr>
        <p:spPr>
          <a:xfrm>
            <a:off x="981792" y="1249018"/>
            <a:ext cx="501130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Verdana"/>
                <a:ea typeface="+mn-ea"/>
                <a:cs typeface="+mn-cs"/>
              </a:rPr>
              <a:t>Changes to overall financial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Verdana"/>
                <a:ea typeface="+mn-ea"/>
                <a:cs typeface="+mn-cs"/>
              </a:rPr>
              <a:t> March to October 2020 </a:t>
            </a:r>
          </a:p>
        </p:txBody>
      </p:sp>
      <p:sp>
        <p:nvSpPr>
          <p:cNvPr id="6" name="TextBox 5">
            <a:extLst>
              <a:ext uri="{FF2B5EF4-FFF2-40B4-BE49-F238E27FC236}">
                <a16:creationId xmlns:a16="http://schemas.microsoft.com/office/drawing/2014/main" id="{86E16C1D-4C15-4E9E-8B99-D2AAB9BC4643}"/>
              </a:ext>
            </a:extLst>
          </p:cNvPr>
          <p:cNvSpPr txBox="1"/>
          <p:nvPr/>
        </p:nvSpPr>
        <p:spPr>
          <a:xfrm>
            <a:off x="6371924" y="1463875"/>
            <a:ext cx="5496025"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Verdana"/>
                <a:ea typeface="+mn-ea"/>
                <a:cs typeface="+mn-cs"/>
              </a:rPr>
              <a:t>Over a quarter (24%) of all employees were </a:t>
            </a:r>
            <a:r>
              <a:rPr kumimoji="0" lang="en-GB" sz="1600" b="1" i="0" u="none" strike="noStrike" kern="1200" cap="none" spc="0" normalizeH="0" baseline="0" noProof="0" dirty="0">
                <a:ln>
                  <a:noFill/>
                </a:ln>
                <a:solidFill>
                  <a:prstClr val="black"/>
                </a:solidFill>
                <a:effectLst/>
                <a:uLnTx/>
                <a:uFillTx/>
                <a:latin typeface="Verdana"/>
                <a:ea typeface="+mn-ea"/>
                <a:cs typeface="+mn-cs"/>
              </a:rPr>
              <a:t>furloughed</a:t>
            </a:r>
            <a:r>
              <a:rPr kumimoji="0" lang="en-GB" sz="1600" b="0" i="0" u="none" strike="noStrike" kern="1200" cap="none" spc="0" normalizeH="0" baseline="0" noProof="0" dirty="0">
                <a:ln>
                  <a:noFill/>
                </a:ln>
                <a:solidFill>
                  <a:prstClr val="black"/>
                </a:solidFill>
                <a:effectLst/>
                <a:uLnTx/>
                <a:uFillTx/>
                <a:latin typeface="Verdana"/>
                <a:ea typeface="+mn-ea"/>
                <a:cs typeface="+mn-cs"/>
              </a:rPr>
              <a:t> under the Government’s Coronavirus Job Retention Scheme for any length of time by October 2020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Verdana"/>
                <a:ea typeface="+mn-ea"/>
                <a:cs typeface="+mn-cs"/>
              </a:rPr>
              <a:t>17% of employees had their </a:t>
            </a:r>
            <a:r>
              <a:rPr kumimoji="0" lang="en-GB" sz="1600" b="1" i="0" u="none" strike="noStrike" kern="1200" cap="none" spc="0" normalizeH="0" baseline="0" noProof="0" dirty="0">
                <a:ln>
                  <a:noFill/>
                </a:ln>
                <a:solidFill>
                  <a:prstClr val="black"/>
                </a:solidFill>
                <a:effectLst/>
                <a:uLnTx/>
                <a:uFillTx/>
                <a:latin typeface="Verdana"/>
                <a:ea typeface="+mn-ea"/>
                <a:cs typeface="+mn-cs"/>
              </a:rPr>
              <a:t>hours or pay cut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Verdana"/>
                <a:ea typeface="+mn-ea"/>
                <a:cs typeface="+mn-cs"/>
              </a:rPr>
              <a:t>7% of employees were </a:t>
            </a:r>
            <a:r>
              <a:rPr kumimoji="0" lang="en-GB" sz="1600" b="1" i="0" u="none" strike="noStrike" kern="1200" cap="none" spc="0" normalizeH="0" baseline="0" noProof="0" dirty="0">
                <a:ln>
                  <a:noFill/>
                </a:ln>
                <a:solidFill>
                  <a:prstClr val="black"/>
                </a:solidFill>
                <a:effectLst/>
                <a:uLnTx/>
                <a:uFillTx/>
                <a:latin typeface="Verdana"/>
                <a:ea typeface="+mn-ea"/>
                <a:cs typeface="+mn-cs"/>
              </a:rPr>
              <a:t>made redundant or lost their job</a:t>
            </a:r>
            <a:r>
              <a:rPr kumimoji="0" lang="en-GB" sz="1600" b="0" i="0" u="none" strike="noStrike" kern="1200" cap="none" spc="0" normalizeH="0" baseline="0" noProof="0" dirty="0">
                <a:ln>
                  <a:noFill/>
                </a:ln>
                <a:solidFill>
                  <a:prstClr val="black"/>
                </a:solidFill>
                <a:effectLst/>
                <a:uLnTx/>
                <a:uFillTx/>
                <a:latin typeface="Verdana"/>
                <a:ea typeface="+mn-ea"/>
                <a:cs typeface="+mn-cs"/>
              </a:rPr>
              <a:t> because their employer ceased trading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Verdana"/>
                <a:ea typeface="+mn-ea"/>
                <a:cs typeface="+mn-cs"/>
              </a:rPr>
              <a:t>In October 2020, 2 in 5 adults reported that their </a:t>
            </a:r>
            <a:r>
              <a:rPr kumimoji="0" lang="en-GB" sz="1600" b="1" i="0" u="none" strike="noStrike" kern="1200" cap="none" spc="0" normalizeH="0" baseline="0" noProof="0" dirty="0">
                <a:ln>
                  <a:noFill/>
                </a:ln>
                <a:solidFill>
                  <a:prstClr val="black"/>
                </a:solidFill>
                <a:effectLst/>
                <a:uLnTx/>
                <a:uFillTx/>
                <a:latin typeface="Verdana"/>
                <a:ea typeface="+mn-ea"/>
                <a:cs typeface="+mn-cs"/>
              </a:rPr>
              <a:t>overall financial situation had worsened </a:t>
            </a:r>
            <a:r>
              <a:rPr kumimoji="0" lang="en-GB" sz="1600" b="0" i="0" u="none" strike="noStrike" kern="1200" cap="none" spc="0" normalizeH="0" baseline="0" noProof="0" dirty="0">
                <a:ln>
                  <a:noFill/>
                </a:ln>
                <a:solidFill>
                  <a:prstClr val="black"/>
                </a:solidFill>
                <a:effectLst/>
                <a:uLnTx/>
                <a:uFillTx/>
                <a:latin typeface="Verdana"/>
                <a:ea typeface="+mn-ea"/>
                <a:cs typeface="+mn-cs"/>
              </a:rPr>
              <a:t>due to the pandemic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Verdana"/>
                <a:ea typeface="+mn-ea"/>
                <a:cs typeface="+mn-cs"/>
              </a:rPr>
              <a:t>Proportionately more were affected this way among: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Verdana"/>
                <a:ea typeface="+mn-ea"/>
                <a:cs typeface="+mn-cs"/>
              </a:rPr>
              <a:t>the self-employed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Verdana"/>
                <a:ea typeface="+mn-ea"/>
                <a:cs typeface="+mn-cs"/>
              </a:rPr>
              <a:t>low income households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Verdana"/>
                <a:ea typeface="+mn-ea"/>
                <a:cs typeface="+mn-cs"/>
              </a:rPr>
              <a:t>BAME adults</a:t>
            </a:r>
          </a:p>
        </p:txBody>
      </p:sp>
    </p:spTree>
    <p:extLst>
      <p:ext uri="{BB962C8B-B14F-4D97-AF65-F5344CB8AC3E}">
        <p14:creationId xmlns:p14="http://schemas.microsoft.com/office/powerpoint/2010/main" val="18804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79E4-CA48-48C7-8E53-E45A569420C4}"/>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1783F297-9BBA-412C-A3B5-DBA5E2EFA417}"/>
              </a:ext>
            </a:extLst>
          </p:cNvPr>
          <p:cNvSpPr>
            <a:spLocks noGrp="1"/>
          </p:cNvSpPr>
          <p:nvPr>
            <p:ph type="sldNum" sz="quarter" idx="15"/>
          </p:nvPr>
        </p:nvSpPr>
        <p:spPr/>
        <p:txBody>
          <a:bodyPr/>
          <a:lstStyle/>
          <a:p>
            <a:fld id="{3BCFDB86-9AA8-4FA0-859E-0ABCBFE83936}" type="slidenum">
              <a:rPr lang="en-GB" smtClean="0"/>
              <a:t>22</a:t>
            </a:fld>
            <a:endParaRPr lang="en-GB"/>
          </a:p>
        </p:txBody>
      </p:sp>
      <p:sp>
        <p:nvSpPr>
          <p:cNvPr id="4" name="Text Placeholder 3">
            <a:extLst>
              <a:ext uri="{FF2B5EF4-FFF2-40B4-BE49-F238E27FC236}">
                <a16:creationId xmlns:a16="http://schemas.microsoft.com/office/drawing/2014/main" id="{2B3AF65F-ED9B-40A2-9683-FADB72279E19}"/>
              </a:ext>
            </a:extLst>
          </p:cNvPr>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498047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DDAB-17A1-4E7B-9728-F5C1334E56C9}"/>
              </a:ext>
            </a:extLst>
          </p:cNvPr>
          <p:cNvSpPr>
            <a:spLocks noGrp="1"/>
          </p:cNvSpPr>
          <p:nvPr>
            <p:ph type="title"/>
          </p:nvPr>
        </p:nvSpPr>
        <p:spPr>
          <a:xfrm>
            <a:off x="366823" y="501701"/>
            <a:ext cx="10870561" cy="836744"/>
          </a:xfrm>
        </p:spPr>
        <p:txBody>
          <a:bodyPr vert="horz" lIns="0" tIns="0" rIns="0" bIns="0" rtlCol="0" anchor="ctr">
            <a:normAutofit fontScale="90000"/>
          </a:bodyPr>
          <a:lstStyle/>
          <a:p>
            <a:r>
              <a:rPr lang="en-US" sz="3400" dirty="0">
                <a:ea typeface="Verdana"/>
              </a:rPr>
              <a:t>There have been positive and negative impacts of Covid-19 on debt, savings, income and spending </a:t>
            </a:r>
            <a:endParaRPr lang="en-GB" sz="3400" dirty="0">
              <a:ea typeface="Verdana"/>
            </a:endParaRPr>
          </a:p>
        </p:txBody>
      </p:sp>
      <p:sp>
        <p:nvSpPr>
          <p:cNvPr id="3" name="Slide Number Placeholder 2">
            <a:extLst>
              <a:ext uri="{FF2B5EF4-FFF2-40B4-BE49-F238E27FC236}">
                <a16:creationId xmlns:a16="http://schemas.microsoft.com/office/drawing/2014/main" id="{4E5ABEFB-CB6C-4BB8-8EC6-FA5AF5770C26}"/>
              </a:ext>
            </a:extLst>
          </p:cNvPr>
          <p:cNvSpPr>
            <a:spLocks noGrp="1"/>
          </p:cNvSpPr>
          <p:nvPr>
            <p:ph type="sldNum" sz="quarter" idx="1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CFDB86-9AA8-4FA0-859E-0ABCBFE83936}" type="slidenum">
              <a:rPr kumimoji="0" lang="en-GB" sz="1000" b="0" i="0" u="none" strike="noStrike" kern="1200" cap="none" spc="0" normalizeH="0" baseline="0" noProof="0" smtClean="0">
                <a:ln>
                  <a:noFill/>
                </a:ln>
                <a:solidFill>
                  <a:srgbClr val="8E1537"/>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a:ln>
                <a:noFill/>
              </a:ln>
              <a:solidFill>
                <a:srgbClr val="8E1537"/>
              </a:solidFill>
              <a:effectLst/>
              <a:uLnTx/>
              <a:uFillTx/>
              <a:latin typeface="Verdana"/>
              <a:ea typeface="+mn-ea"/>
              <a:cs typeface="+mn-cs"/>
            </a:endParaRPr>
          </a:p>
        </p:txBody>
      </p:sp>
      <p:pic>
        <p:nvPicPr>
          <p:cNvPr id="5" name="Picture 4">
            <a:extLst>
              <a:ext uri="{FF2B5EF4-FFF2-40B4-BE49-F238E27FC236}">
                <a16:creationId xmlns:a16="http://schemas.microsoft.com/office/drawing/2014/main" id="{186EF861-469D-4587-9BB8-AEB2D91550D6}"/>
              </a:ext>
            </a:extLst>
          </p:cNvPr>
          <p:cNvPicPr>
            <a:picLocks noChangeAspect="1"/>
          </p:cNvPicPr>
          <p:nvPr/>
        </p:nvPicPr>
        <p:blipFill>
          <a:blip r:embed="rId2"/>
          <a:stretch>
            <a:fillRect/>
          </a:stretch>
        </p:blipFill>
        <p:spPr>
          <a:xfrm>
            <a:off x="4292867" y="1224076"/>
            <a:ext cx="6600135" cy="4812724"/>
          </a:xfrm>
          <a:prstGeom prst="rect">
            <a:avLst/>
          </a:prstGeom>
        </p:spPr>
      </p:pic>
      <p:sp>
        <p:nvSpPr>
          <p:cNvPr id="4" name="Rectangle 3">
            <a:extLst>
              <a:ext uri="{FF2B5EF4-FFF2-40B4-BE49-F238E27FC236}">
                <a16:creationId xmlns:a16="http://schemas.microsoft.com/office/drawing/2014/main" id="{EF4B24B1-03CE-4E02-A375-6B0418C19C14}"/>
              </a:ext>
            </a:extLst>
          </p:cNvPr>
          <p:cNvSpPr/>
          <p:nvPr/>
        </p:nvSpPr>
        <p:spPr>
          <a:xfrm>
            <a:off x="192271" y="4953015"/>
            <a:ext cx="3502543"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Verdana"/>
                <a:ea typeface="+mn-ea"/>
                <a:cs typeface="+mn-cs"/>
              </a:rPr>
              <a:t>Positive impacts</a:t>
            </a:r>
            <a:r>
              <a:rPr kumimoji="0" lang="en-GB" sz="1200" b="0" i="0" u="none" strike="noStrike" kern="1200" cap="none" spc="0" normalizeH="0" baseline="0" noProof="0" dirty="0">
                <a:ln>
                  <a:noFill/>
                </a:ln>
                <a:solidFill>
                  <a:prstClr val="black"/>
                </a:solidFill>
                <a:effectLst/>
                <a:uLnTx/>
                <a:uFillTx/>
                <a:latin typeface="Verdana"/>
                <a:ea typeface="+mn-ea"/>
                <a:cs typeface="+mn-cs"/>
              </a:rPr>
              <a:t> include 12% experiencing an increase in household income, and 19% reducing their unsecured debt. </a:t>
            </a:r>
          </a:p>
        </p:txBody>
      </p:sp>
      <p:sp>
        <p:nvSpPr>
          <p:cNvPr id="6" name="Rectangle 5">
            <a:extLst>
              <a:ext uri="{FF2B5EF4-FFF2-40B4-BE49-F238E27FC236}">
                <a16:creationId xmlns:a16="http://schemas.microsoft.com/office/drawing/2014/main" id="{E41DAB0D-7963-448B-9A78-0F1C2D45E853}"/>
              </a:ext>
            </a:extLst>
          </p:cNvPr>
          <p:cNvSpPr/>
          <p:nvPr/>
        </p:nvSpPr>
        <p:spPr>
          <a:xfrm>
            <a:off x="190500" y="1770275"/>
            <a:ext cx="3504314" cy="101566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Verdana"/>
                <a:ea typeface="+mn-ea"/>
                <a:cs typeface="+mn-cs"/>
              </a:rPr>
              <a:t>Negative impacts</a:t>
            </a:r>
            <a:r>
              <a:rPr kumimoji="0" lang="en-GB" sz="1200" b="0" i="0" u="none" strike="noStrike" kern="1200" cap="none" spc="0" normalizeH="0" baseline="0" noProof="0" dirty="0">
                <a:ln>
                  <a:noFill/>
                </a:ln>
                <a:solidFill>
                  <a:prstClr val="black"/>
                </a:solidFill>
                <a:effectLst/>
                <a:uLnTx/>
                <a:uFillTx/>
                <a:latin typeface="Verdana"/>
                <a:ea typeface="+mn-ea"/>
                <a:cs typeface="+mn-cs"/>
              </a:rPr>
              <a:t> include 34% of adults reporting a decrease in cash savings, 33% reporting a decrease in household income, and 14% reporting an increase in unsecured debt.  </a:t>
            </a:r>
          </a:p>
        </p:txBody>
      </p:sp>
      <p:sp>
        <p:nvSpPr>
          <p:cNvPr id="7" name="TextBox 6">
            <a:extLst>
              <a:ext uri="{FF2B5EF4-FFF2-40B4-BE49-F238E27FC236}">
                <a16:creationId xmlns:a16="http://schemas.microsoft.com/office/drawing/2014/main" id="{E5A315DE-6393-43F6-A73F-C577EA7D1F29}"/>
              </a:ext>
            </a:extLst>
          </p:cNvPr>
          <p:cNvSpPr txBox="1"/>
          <p:nvPr/>
        </p:nvSpPr>
        <p:spPr>
          <a:xfrm>
            <a:off x="675167" y="0"/>
            <a:ext cx="1722475" cy="24622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Verdana"/>
                <a:ea typeface="+mn-ea"/>
                <a:cs typeface="+mn-cs"/>
              </a:rPr>
              <a:t>FCA Official</a:t>
            </a:r>
          </a:p>
        </p:txBody>
      </p:sp>
      <p:pic>
        <p:nvPicPr>
          <p:cNvPr id="8" name="Picture 7">
            <a:extLst>
              <a:ext uri="{FF2B5EF4-FFF2-40B4-BE49-F238E27FC236}">
                <a16:creationId xmlns:a16="http://schemas.microsoft.com/office/drawing/2014/main" id="{DBD683A1-80F1-474B-98D7-C7C9127947B2}"/>
              </a:ext>
            </a:extLst>
          </p:cNvPr>
          <p:cNvPicPr>
            <a:picLocks noChangeAspect="1"/>
          </p:cNvPicPr>
          <p:nvPr/>
        </p:nvPicPr>
        <p:blipFill>
          <a:blip r:embed="rId3"/>
          <a:stretch>
            <a:fillRect/>
          </a:stretch>
        </p:blipFill>
        <p:spPr>
          <a:xfrm>
            <a:off x="581499" y="2962756"/>
            <a:ext cx="2722316" cy="1750060"/>
          </a:xfrm>
          <a:prstGeom prst="rect">
            <a:avLst/>
          </a:prstGeom>
          <a:ln>
            <a:solidFill>
              <a:schemeClr val="tx2"/>
            </a:solidFill>
          </a:ln>
        </p:spPr>
      </p:pic>
      <p:sp>
        <p:nvSpPr>
          <p:cNvPr id="9" name="Rectangle 8">
            <a:extLst>
              <a:ext uri="{FF2B5EF4-FFF2-40B4-BE49-F238E27FC236}">
                <a16:creationId xmlns:a16="http://schemas.microsoft.com/office/drawing/2014/main" id="{8A7EB6EE-29AF-4C57-917D-B9FC7AD67011}"/>
              </a:ext>
            </a:extLst>
          </p:cNvPr>
          <p:cNvSpPr/>
          <p:nvPr/>
        </p:nvSpPr>
        <p:spPr>
          <a:xfrm>
            <a:off x="5141384" y="6063911"/>
            <a:ext cx="6096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a:ea typeface="+mn-ea"/>
                <a:cs typeface="+mn-cs"/>
              </a:rPr>
              <a:t>Source: Covid-19 survey, Oct 2020 Base: All UK adults (Oct 2020:22,267), excluding ‘don’t know’ responses (2%/1%/1%/1%). Question: F1 (Rebased)/F4 (Rebased)/F7 (Rebased)/F10 (Rebased). Comparing your … now and at the end of February. Overall, has your … increased, decreased or stayed the same? Note: The base for ‘cash savings’ is those with any cash savings at the end of February </a:t>
            </a:r>
          </a:p>
        </p:txBody>
      </p:sp>
    </p:spTree>
    <p:extLst>
      <p:ext uri="{BB962C8B-B14F-4D97-AF65-F5344CB8AC3E}">
        <p14:creationId xmlns:p14="http://schemas.microsoft.com/office/powerpoint/2010/main" val="294755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0D5-9C1C-4F73-8756-15EBA7DFBFD4}"/>
              </a:ext>
            </a:extLst>
          </p:cNvPr>
          <p:cNvSpPr>
            <a:spLocks noGrp="1"/>
          </p:cNvSpPr>
          <p:nvPr>
            <p:ph type="title"/>
          </p:nvPr>
        </p:nvSpPr>
        <p:spPr>
          <a:xfrm>
            <a:off x="392967" y="288000"/>
            <a:ext cx="11406067" cy="1124776"/>
          </a:xfrm>
        </p:spPr>
        <p:txBody>
          <a:bodyPr/>
          <a:lstStyle/>
          <a:p>
            <a:r>
              <a:rPr lang="en-GB" dirty="0">
                <a:ea typeface="Verdana"/>
              </a:rPr>
              <a:t>The positive financial impacts of Covid-19: who is better off? </a:t>
            </a:r>
            <a:endParaRPr lang="en-GB" dirty="0"/>
          </a:p>
        </p:txBody>
      </p:sp>
      <p:sp>
        <p:nvSpPr>
          <p:cNvPr id="3" name="Slide Number Placeholder 2">
            <a:extLst>
              <a:ext uri="{FF2B5EF4-FFF2-40B4-BE49-F238E27FC236}">
                <a16:creationId xmlns:a16="http://schemas.microsoft.com/office/drawing/2014/main" id="{40B30C21-5B2C-4747-A00F-6AF809848E6C}"/>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CFDB86-9AA8-4FA0-859E-0ABCBFE83936}" type="slidenum">
              <a:rPr kumimoji="0" lang="en-GB" sz="1000" b="0" i="0" u="none" strike="noStrike" kern="1200" cap="none" spc="0" normalizeH="0" baseline="0" noProof="0" smtClean="0">
                <a:ln>
                  <a:noFill/>
                </a:ln>
                <a:solidFill>
                  <a:srgbClr val="8E1537"/>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a:ln>
                <a:noFill/>
              </a:ln>
              <a:solidFill>
                <a:srgbClr val="8E1537"/>
              </a:solidFill>
              <a:effectLst/>
              <a:uLnTx/>
              <a:uFillTx/>
              <a:latin typeface="Verdana"/>
              <a:ea typeface="+mn-ea"/>
              <a:cs typeface="+mn-cs"/>
            </a:endParaRPr>
          </a:p>
        </p:txBody>
      </p:sp>
      <p:sp>
        <p:nvSpPr>
          <p:cNvPr id="4" name="Text Placeholder 3">
            <a:extLst>
              <a:ext uri="{FF2B5EF4-FFF2-40B4-BE49-F238E27FC236}">
                <a16:creationId xmlns:a16="http://schemas.microsoft.com/office/drawing/2014/main" id="{CDC61314-1DC6-4FD5-9623-56E80796378C}"/>
              </a:ext>
            </a:extLst>
          </p:cNvPr>
          <p:cNvSpPr>
            <a:spLocks noGrp="1"/>
          </p:cNvSpPr>
          <p:nvPr>
            <p:ph type="body" sz="quarter" idx="16"/>
          </p:nvPr>
        </p:nvSpPr>
        <p:spPr/>
        <p:txBody>
          <a:bodyPr vert="horz" lIns="0" tIns="0" rIns="0" bIns="0" rtlCol="0" anchor="t">
            <a:normAutofit/>
          </a:bodyPr>
          <a:lstStyle/>
          <a:p>
            <a:pPr lvl="0" algn="l" rtl="0">
              <a:buChar char="•"/>
            </a:pPr>
            <a:endParaRPr lang="en-GB" sz="1200" b="0" i="0" dirty="0">
              <a:latin typeface="Calibri"/>
              <a:ea typeface="Arial"/>
              <a:cs typeface="Arial"/>
            </a:endParaRPr>
          </a:p>
          <a:p>
            <a:pPr lvl="0" algn="l" rtl="0">
              <a:buChar char="•"/>
            </a:pPr>
            <a:endParaRPr lang="en-US" sz="1200" b="0" i="0" dirty="0">
              <a:latin typeface="Calibri"/>
              <a:ea typeface="Arial"/>
              <a:cs typeface="Arial"/>
            </a:endParaRPr>
          </a:p>
        </p:txBody>
      </p:sp>
      <p:sp>
        <p:nvSpPr>
          <p:cNvPr id="9" name="Text Placeholder 6">
            <a:extLst>
              <a:ext uri="{FF2B5EF4-FFF2-40B4-BE49-F238E27FC236}">
                <a16:creationId xmlns:a16="http://schemas.microsoft.com/office/drawing/2014/main" id="{ACED6B46-B790-4E4A-B48A-07C37C018744}"/>
              </a:ext>
            </a:extLst>
          </p:cNvPr>
          <p:cNvSpPr txBox="1">
            <a:spLocks/>
          </p:cNvSpPr>
          <p:nvPr/>
        </p:nvSpPr>
        <p:spPr>
          <a:xfrm>
            <a:off x="4478270" y="1639486"/>
            <a:ext cx="3160713" cy="1658964"/>
          </a:xfrm>
          <a:prstGeom prst="rect">
            <a:avLst/>
          </a:prstGeom>
        </p:spPr>
        <p:txBody>
          <a:bodyPr vert="horz" lIns="0" tIns="0" rIns="0" bIns="0" rtlCol="0" anchor="t">
            <a:normAutofit lnSpcReduction="10000"/>
          </a:bodyPr>
          <a:lstStyle>
            <a:lvl1pPr marL="0" indent="0" algn="l" defTabSz="914400" rtl="0" eaLnBrk="1" latinLnBrk="0" hangingPunct="1">
              <a:spcBef>
                <a:spcPct val="20000"/>
              </a:spcBef>
              <a:buFontTx/>
              <a:buNone/>
              <a:defRPr sz="2400" kern="1200">
                <a:solidFill>
                  <a:srgbClr val="701B45"/>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3900" b="1" i="0" u="none" strike="noStrike" kern="1200" cap="none" spc="0" normalizeH="0" baseline="0" noProof="0" dirty="0">
                <a:ln>
                  <a:noFill/>
                </a:ln>
                <a:solidFill>
                  <a:srgbClr val="701B45"/>
                </a:solidFill>
                <a:effectLst/>
                <a:uLnTx/>
                <a:uFillTx/>
                <a:latin typeface="Calibri"/>
                <a:ea typeface="+mn-ea"/>
                <a:cs typeface="+mn-cs"/>
              </a:rPr>
              <a:t>12%</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2200" b="0" i="0" u="none" strike="noStrike" kern="1200" cap="none" spc="0" normalizeH="0" baseline="0" noProof="0" dirty="0">
                <a:ln>
                  <a:noFill/>
                </a:ln>
                <a:solidFill>
                  <a:srgbClr val="701B45"/>
                </a:solidFill>
                <a:effectLst/>
                <a:uLnTx/>
                <a:uFillTx/>
                <a:latin typeface="Calibri"/>
                <a:ea typeface="+mn-ea"/>
                <a:cs typeface="+mn-cs"/>
              </a:rPr>
              <a:t>of UK adults </a:t>
            </a:r>
            <a:r>
              <a:rPr kumimoji="0" lang="en-GB" sz="2200" b="1" i="0" u="none" strike="noStrike" kern="1200" cap="none" spc="0" normalizeH="0" baseline="0" noProof="0" dirty="0">
                <a:ln>
                  <a:noFill/>
                </a:ln>
                <a:solidFill>
                  <a:srgbClr val="701B45"/>
                </a:solidFill>
                <a:effectLst/>
                <a:uLnTx/>
                <a:uFillTx/>
                <a:latin typeface="Calibri"/>
                <a:ea typeface="+mn-ea"/>
                <a:cs typeface="+mn-cs"/>
              </a:rPr>
              <a:t>experienced an increase in household income</a:t>
            </a:r>
            <a:endParaRPr kumimoji="0" lang="en-GB" sz="2200" b="1" i="0" u="none" strike="noStrike" kern="1200" cap="none" spc="0" normalizeH="0" baseline="0" noProof="0" dirty="0">
              <a:ln>
                <a:noFill/>
              </a:ln>
              <a:solidFill>
                <a:srgbClr val="701B45"/>
              </a:solidFill>
              <a:effectLst/>
              <a:uLnTx/>
              <a:uFillTx/>
              <a:latin typeface="Calibri"/>
              <a:ea typeface="+mn-ea"/>
              <a:cs typeface="Calibri"/>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2400" b="0" i="0" u="none" strike="noStrike" kern="1200" cap="none" spc="0" normalizeH="0" baseline="0" noProof="0" dirty="0">
              <a:ln>
                <a:noFill/>
              </a:ln>
              <a:solidFill>
                <a:srgbClr val="701B45"/>
              </a:solidFill>
              <a:effectLst/>
              <a:uLnTx/>
              <a:uFillTx/>
              <a:latin typeface="Verdana"/>
              <a:ea typeface="+mn-ea"/>
              <a:cs typeface="+mn-cs"/>
            </a:endParaRPr>
          </a:p>
        </p:txBody>
      </p:sp>
      <p:pic>
        <p:nvPicPr>
          <p:cNvPr id="10" name="Picture 10" descr="Icon&#10;&#10;Description automatically generated">
            <a:extLst>
              <a:ext uri="{FF2B5EF4-FFF2-40B4-BE49-F238E27FC236}">
                <a16:creationId xmlns:a16="http://schemas.microsoft.com/office/drawing/2014/main" id="{07820F70-1E88-4AA7-B247-6A18B4E61A36}"/>
              </a:ext>
            </a:extLst>
          </p:cNvPr>
          <p:cNvPicPr>
            <a:picLocks noChangeAspect="1"/>
          </p:cNvPicPr>
          <p:nvPr/>
        </p:nvPicPr>
        <p:blipFill>
          <a:blip r:embed="rId3"/>
          <a:stretch>
            <a:fillRect/>
          </a:stretch>
        </p:blipFill>
        <p:spPr>
          <a:xfrm>
            <a:off x="5506176" y="3429000"/>
            <a:ext cx="1104900" cy="838200"/>
          </a:xfrm>
          <a:prstGeom prst="rect">
            <a:avLst/>
          </a:prstGeom>
        </p:spPr>
      </p:pic>
      <p:sp>
        <p:nvSpPr>
          <p:cNvPr id="11" name="Text Placeholder 6">
            <a:extLst>
              <a:ext uri="{FF2B5EF4-FFF2-40B4-BE49-F238E27FC236}">
                <a16:creationId xmlns:a16="http://schemas.microsoft.com/office/drawing/2014/main" id="{D03F1E40-036F-49B4-9C45-EB8E0B07B2C0}"/>
              </a:ext>
            </a:extLst>
          </p:cNvPr>
          <p:cNvSpPr txBox="1">
            <a:spLocks/>
          </p:cNvSpPr>
          <p:nvPr/>
        </p:nvSpPr>
        <p:spPr>
          <a:xfrm>
            <a:off x="8045116" y="1557338"/>
            <a:ext cx="3160713" cy="1773713"/>
          </a:xfrm>
          <a:prstGeom prst="rect">
            <a:avLst/>
          </a:prstGeom>
        </p:spPr>
        <p:txBody>
          <a:bodyPr vert="horz" lIns="0" tIns="0" rIns="0" bIns="0" rtlCol="0" anchor="t">
            <a:normAutofit/>
          </a:bodyPr>
          <a:lstStyle>
            <a:lvl1pPr marL="0" indent="0" algn="l" defTabSz="914400" rtl="0" eaLnBrk="1" latinLnBrk="0" hangingPunct="1">
              <a:spcBef>
                <a:spcPct val="20000"/>
              </a:spcBef>
              <a:buFontTx/>
              <a:buNone/>
              <a:defRPr sz="2400" kern="1200">
                <a:solidFill>
                  <a:srgbClr val="701B45"/>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3900" b="1" i="0" u="none" strike="noStrike" kern="1200" cap="none" spc="0" normalizeH="0" baseline="0" noProof="0" dirty="0">
                <a:ln>
                  <a:noFill/>
                </a:ln>
                <a:solidFill>
                  <a:srgbClr val="701B45"/>
                </a:solidFill>
                <a:effectLst/>
                <a:uLnTx/>
                <a:uFillTx/>
                <a:latin typeface="Calibri"/>
                <a:ea typeface="+mn-ea"/>
                <a:cs typeface="+mn-cs"/>
              </a:rPr>
              <a:t>19%</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500" b="0" i="0" u="none" strike="noStrike" kern="1200" cap="none" spc="0" normalizeH="0" baseline="0" noProof="0" dirty="0">
                <a:ln>
                  <a:noFill/>
                </a:ln>
                <a:solidFill>
                  <a:srgbClr val="701B45"/>
                </a:solidFill>
                <a:effectLst/>
                <a:uLnTx/>
                <a:uFillTx/>
                <a:latin typeface="Calibri"/>
                <a:ea typeface="+mn-ea"/>
                <a:cs typeface="+mn-cs"/>
              </a:rPr>
              <a:t>of UK adults say their </a:t>
            </a:r>
            <a:r>
              <a:rPr kumimoji="0" lang="en-GB" sz="1500" b="1" i="0" u="none" strike="noStrike" kern="1200" cap="none" spc="0" normalizeH="0" baseline="0" noProof="0" dirty="0">
                <a:ln>
                  <a:noFill/>
                </a:ln>
                <a:solidFill>
                  <a:srgbClr val="701B45"/>
                </a:solidFill>
                <a:effectLst/>
                <a:uLnTx/>
                <a:uFillTx/>
                <a:latin typeface="Calibri"/>
                <a:ea typeface="+mn-ea"/>
                <a:cs typeface="+mn-cs"/>
              </a:rPr>
              <a:t>unsecured debt has decreased</a:t>
            </a:r>
            <a:r>
              <a:rPr kumimoji="0" lang="en-GB" sz="1500" b="0" i="0" u="none" strike="noStrike" kern="1200" cap="none" spc="0" normalizeH="0" baseline="0" noProof="0" dirty="0">
                <a:ln>
                  <a:noFill/>
                </a:ln>
                <a:solidFill>
                  <a:srgbClr val="701B45"/>
                </a:solidFill>
                <a:effectLst/>
                <a:uLnTx/>
                <a:uFillTx/>
                <a:latin typeface="Calibri"/>
                <a:ea typeface="+mn-ea"/>
                <a:cs typeface="+mn-cs"/>
              </a:rPr>
              <a:t> since February 2020</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1500" b="0" i="0" u="none" strike="noStrike" kern="1200" cap="none" spc="0" normalizeH="0" baseline="0" noProof="0" dirty="0">
              <a:ln>
                <a:noFill/>
              </a:ln>
              <a:solidFill>
                <a:srgbClr val="701B45"/>
              </a:solidFill>
              <a:effectLst/>
              <a:uLnTx/>
              <a:uFillTx/>
              <a:latin typeface="Calibri"/>
              <a:ea typeface="+mn-ea"/>
              <a:cs typeface="Calibri"/>
            </a:endParaRPr>
          </a:p>
        </p:txBody>
      </p:sp>
      <p:sp>
        <p:nvSpPr>
          <p:cNvPr id="5" name="Arrow: Down 4">
            <a:extLst>
              <a:ext uri="{FF2B5EF4-FFF2-40B4-BE49-F238E27FC236}">
                <a16:creationId xmlns:a16="http://schemas.microsoft.com/office/drawing/2014/main" id="{D13D92A7-EF29-4C89-ACFA-A45C1F4B2F09}"/>
              </a:ext>
            </a:extLst>
          </p:cNvPr>
          <p:cNvSpPr/>
          <p:nvPr/>
        </p:nvSpPr>
        <p:spPr>
          <a:xfrm>
            <a:off x="9359705" y="3366435"/>
            <a:ext cx="484909" cy="839932"/>
          </a:xfrm>
          <a:prstGeom prst="downArrow">
            <a:avLst/>
          </a:prstGeom>
          <a:solidFill>
            <a:srgbClr val="701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11" descr="Text, email&#10;&#10;Description automatically generated">
            <a:extLst>
              <a:ext uri="{FF2B5EF4-FFF2-40B4-BE49-F238E27FC236}">
                <a16:creationId xmlns:a16="http://schemas.microsoft.com/office/drawing/2014/main" id="{3A49F0B7-389C-44BA-94ED-75DFBDBEBDFC}"/>
              </a:ext>
            </a:extLst>
          </p:cNvPr>
          <p:cNvPicPr>
            <a:picLocks noChangeAspect="1"/>
          </p:cNvPicPr>
          <p:nvPr/>
        </p:nvPicPr>
        <p:blipFill>
          <a:blip r:embed="rId4"/>
          <a:stretch>
            <a:fillRect/>
          </a:stretch>
        </p:blipFill>
        <p:spPr>
          <a:xfrm>
            <a:off x="2425505" y="4565870"/>
            <a:ext cx="7419109" cy="2258735"/>
          </a:xfrm>
          <a:prstGeom prst="rect">
            <a:avLst/>
          </a:prstGeom>
        </p:spPr>
      </p:pic>
      <p:sp>
        <p:nvSpPr>
          <p:cNvPr id="12" name="Text Placeholder 6">
            <a:extLst>
              <a:ext uri="{FF2B5EF4-FFF2-40B4-BE49-F238E27FC236}">
                <a16:creationId xmlns:a16="http://schemas.microsoft.com/office/drawing/2014/main" id="{56A9D4EB-6043-4FC2-AB54-E99E40158618}"/>
              </a:ext>
            </a:extLst>
          </p:cNvPr>
          <p:cNvSpPr txBox="1">
            <a:spLocks/>
          </p:cNvSpPr>
          <p:nvPr/>
        </p:nvSpPr>
        <p:spPr>
          <a:xfrm>
            <a:off x="911424" y="1497707"/>
            <a:ext cx="3160713" cy="1724166"/>
          </a:xfrm>
          <a:prstGeom prst="rect">
            <a:avLst/>
          </a:prstGeom>
        </p:spPr>
        <p:txBody>
          <a:bodyPr vert="horz" lIns="0" tIns="0" rIns="0" bIns="0" rtlCol="0" anchor="t">
            <a:normAutofit/>
          </a:bodyPr>
          <a:lstStyle>
            <a:lvl1pPr marL="0" indent="0" algn="l" defTabSz="914400" rtl="0" eaLnBrk="1" latinLnBrk="0" hangingPunct="1">
              <a:spcBef>
                <a:spcPct val="20000"/>
              </a:spcBef>
              <a:buFontTx/>
              <a:buNone/>
              <a:defRPr sz="2400" kern="1200">
                <a:solidFill>
                  <a:srgbClr val="701B45"/>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3900" b="1" i="0" u="none" strike="noStrike" kern="1200" cap="none" spc="0" normalizeH="0" baseline="0" noProof="0" dirty="0">
                <a:ln>
                  <a:noFill/>
                </a:ln>
                <a:solidFill>
                  <a:srgbClr val="701B45"/>
                </a:solidFill>
                <a:effectLst/>
                <a:uLnTx/>
                <a:uFillTx/>
                <a:latin typeface="Calibri"/>
                <a:ea typeface="+mn-ea"/>
                <a:cs typeface="+mn-cs"/>
              </a:rPr>
              <a:t>14%</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GB" sz="1500" b="0" i="0" u="none" strike="noStrike" kern="1200" cap="none" spc="0" normalizeH="0" baseline="0" noProof="0" dirty="0">
                <a:ln>
                  <a:noFill/>
                </a:ln>
                <a:solidFill>
                  <a:srgbClr val="701B45"/>
                </a:solidFill>
                <a:effectLst/>
                <a:uLnTx/>
                <a:uFillTx/>
                <a:latin typeface="Calibri"/>
                <a:ea typeface="+mn-ea"/>
                <a:cs typeface="+mn-cs"/>
              </a:rPr>
              <a:t>of UK adults found their </a:t>
            </a:r>
            <a:r>
              <a:rPr kumimoji="0" lang="en-GB" sz="1500" b="1" i="0" u="none" strike="noStrike" kern="1200" cap="none" spc="0" normalizeH="0" baseline="0" noProof="0" dirty="0">
                <a:ln>
                  <a:noFill/>
                </a:ln>
                <a:solidFill>
                  <a:srgbClr val="701B45"/>
                </a:solidFill>
                <a:effectLst/>
                <a:uLnTx/>
                <a:uFillTx/>
                <a:latin typeface="Calibri"/>
                <a:ea typeface="+mn-ea"/>
                <a:cs typeface="+mn-cs"/>
              </a:rPr>
              <a:t>overall financial situation to be better </a:t>
            </a:r>
            <a:r>
              <a:rPr kumimoji="0" lang="en-GB" sz="1500" b="0" i="0" u="none" strike="noStrike" kern="1200" cap="none" spc="0" normalizeH="0" baseline="0" noProof="0" dirty="0">
                <a:ln>
                  <a:noFill/>
                </a:ln>
                <a:solidFill>
                  <a:srgbClr val="701B45"/>
                </a:solidFill>
                <a:effectLst/>
                <a:uLnTx/>
                <a:uFillTx/>
                <a:latin typeface="Calibri"/>
                <a:ea typeface="+mn-ea"/>
                <a:cs typeface="+mn-cs"/>
              </a:rPr>
              <a:t>as a result of Covid-19</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GB" sz="2400" b="0" i="0" u="none" strike="noStrike" kern="1200" cap="none" spc="0" normalizeH="0" baseline="0" noProof="0" dirty="0">
              <a:ln>
                <a:noFill/>
              </a:ln>
              <a:solidFill>
                <a:srgbClr val="C20430"/>
              </a:solidFill>
              <a:effectLst/>
              <a:uLnTx/>
              <a:uFillTx/>
              <a:latin typeface="Verdana"/>
              <a:ea typeface="Verdana"/>
              <a:cs typeface="Verdana"/>
            </a:endParaRPr>
          </a:p>
        </p:txBody>
      </p:sp>
      <p:pic>
        <p:nvPicPr>
          <p:cNvPr id="7" name="Picture 6">
            <a:extLst>
              <a:ext uri="{FF2B5EF4-FFF2-40B4-BE49-F238E27FC236}">
                <a16:creationId xmlns:a16="http://schemas.microsoft.com/office/drawing/2014/main" id="{7333CEA5-90F3-4DF2-A73B-00673190E966}"/>
              </a:ext>
            </a:extLst>
          </p:cNvPr>
          <p:cNvPicPr>
            <a:picLocks noChangeAspect="1"/>
          </p:cNvPicPr>
          <p:nvPr/>
        </p:nvPicPr>
        <p:blipFill>
          <a:blip r:embed="rId5"/>
          <a:stretch>
            <a:fillRect/>
          </a:stretch>
        </p:blipFill>
        <p:spPr>
          <a:xfrm>
            <a:off x="1812729" y="3191097"/>
            <a:ext cx="1383997" cy="1145928"/>
          </a:xfrm>
          <a:prstGeom prst="rect">
            <a:avLst/>
          </a:prstGeom>
        </p:spPr>
      </p:pic>
    </p:spTree>
    <p:extLst>
      <p:ext uri="{BB962C8B-B14F-4D97-AF65-F5344CB8AC3E}">
        <p14:creationId xmlns:p14="http://schemas.microsoft.com/office/powerpoint/2010/main" val="2618179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08B51-5E81-46F0-92CD-27414ADAB9A5}"/>
              </a:ext>
            </a:extLst>
          </p:cNvPr>
          <p:cNvSpPr>
            <a:spLocks noGrp="1"/>
          </p:cNvSpPr>
          <p:nvPr>
            <p:ph type="title"/>
          </p:nvPr>
        </p:nvSpPr>
        <p:spPr>
          <a:xfrm>
            <a:off x="628395" y="115750"/>
            <a:ext cx="10789295" cy="1124776"/>
          </a:xfrm>
        </p:spPr>
        <p:txBody>
          <a:bodyPr>
            <a:normAutofit fontScale="90000"/>
          </a:bodyPr>
          <a:lstStyle/>
          <a:p>
            <a:r>
              <a:rPr lang="en-GB" sz="2400" dirty="0"/>
              <a:t>Between March and October 2020: 17% of mortgage holders and 19% of adults with any credit or loan product took a payment deferral – without these deferrals many more would have struggled</a:t>
            </a:r>
          </a:p>
        </p:txBody>
      </p:sp>
      <p:sp>
        <p:nvSpPr>
          <p:cNvPr id="3" name="Slide Number Placeholder 2">
            <a:extLst>
              <a:ext uri="{FF2B5EF4-FFF2-40B4-BE49-F238E27FC236}">
                <a16:creationId xmlns:a16="http://schemas.microsoft.com/office/drawing/2014/main" id="{2BA12A07-8FFF-4014-A421-703DB16222BB}"/>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CFDB86-9AA8-4FA0-859E-0ABCBFE83936}" type="slidenum">
              <a:rPr kumimoji="0" lang="en-GB" sz="1000" b="0" i="0" u="none" strike="noStrike" kern="1200" cap="none" spc="0" normalizeH="0" baseline="0" noProof="0" smtClean="0">
                <a:ln>
                  <a:noFill/>
                </a:ln>
                <a:solidFill>
                  <a:srgbClr val="8E1537"/>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a:ln>
                <a:noFill/>
              </a:ln>
              <a:solidFill>
                <a:srgbClr val="8E1537"/>
              </a:solidFill>
              <a:effectLst/>
              <a:uLnTx/>
              <a:uFillTx/>
              <a:latin typeface="Verdana"/>
              <a:ea typeface="+mn-ea"/>
              <a:cs typeface="+mn-cs"/>
            </a:endParaRPr>
          </a:p>
        </p:txBody>
      </p:sp>
      <p:sp>
        <p:nvSpPr>
          <p:cNvPr id="4" name="Rectangle 3">
            <a:extLst>
              <a:ext uri="{FF2B5EF4-FFF2-40B4-BE49-F238E27FC236}">
                <a16:creationId xmlns:a16="http://schemas.microsoft.com/office/drawing/2014/main" id="{599FDDCC-BD46-4B15-B652-1B62826F8424}"/>
              </a:ext>
            </a:extLst>
          </p:cNvPr>
          <p:cNvSpPr/>
          <p:nvPr/>
        </p:nvSpPr>
        <p:spPr>
          <a:xfrm>
            <a:off x="101600" y="1485930"/>
            <a:ext cx="6096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Extent to which payment </a:t>
            </a:r>
            <a:r>
              <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SimSun" panose="02010600030101010101" pitchFamily="2" charset="-122"/>
                <a:cs typeface="Times New Roman" panose="02020603050405020304" pitchFamily="18" charset="0"/>
              </a:rPr>
              <a:t>deferral</a:t>
            </a:r>
            <a:r>
              <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s helped mortgage borrowers (Oct 2020) </a:t>
            </a: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ACF0256C-394C-4EB6-BC2F-E6161BCF351E}"/>
              </a:ext>
            </a:extLst>
          </p:cNvPr>
          <p:cNvSpPr/>
          <p:nvPr/>
        </p:nvSpPr>
        <p:spPr>
          <a:xfrm>
            <a:off x="6197600" y="1484657"/>
            <a:ext cx="6096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Extent to which payment </a:t>
            </a:r>
            <a:r>
              <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SimSun" panose="02010600030101010101" pitchFamily="2" charset="-122"/>
                <a:cs typeface="Times New Roman" panose="02020603050405020304" pitchFamily="18" charset="0"/>
              </a:rPr>
              <a:t>deferral</a:t>
            </a:r>
            <a:r>
              <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s helped credit and loan customers (Oct 2020) </a:t>
            </a: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9" name="Chart 8">
            <a:extLst>
              <a:ext uri="{FF2B5EF4-FFF2-40B4-BE49-F238E27FC236}">
                <a16:creationId xmlns:a16="http://schemas.microsoft.com/office/drawing/2014/main" id="{678D13AF-53F5-4CF4-88A6-D80728F3C4FB}"/>
              </a:ext>
            </a:extLst>
          </p:cNvPr>
          <p:cNvGraphicFramePr>
            <a:graphicFrameLocks/>
          </p:cNvGraphicFramePr>
          <p:nvPr/>
        </p:nvGraphicFramePr>
        <p:xfrm>
          <a:off x="5779363" y="2211826"/>
          <a:ext cx="6182103" cy="3656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E9385E5-3218-4A93-B837-E0B54F109073}"/>
              </a:ext>
            </a:extLst>
          </p:cNvPr>
          <p:cNvGraphicFramePr/>
          <p:nvPr/>
        </p:nvGraphicFramePr>
        <p:xfrm>
          <a:off x="26634" y="2122115"/>
          <a:ext cx="5620551" cy="378978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DCC05852-E39A-4AA6-897E-A79C48C35C06}"/>
              </a:ext>
            </a:extLst>
          </p:cNvPr>
          <p:cNvSpPr/>
          <p:nvPr/>
        </p:nvSpPr>
        <p:spPr>
          <a:xfrm>
            <a:off x="1070384" y="6025487"/>
            <a:ext cx="511592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a:ea typeface="+mn-ea"/>
                <a:cs typeface="+mn-cs"/>
              </a:rPr>
              <a:t>Figure 4.14: Extent to which payment deferrals helped mortgage borrowers (Oct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a:ea typeface="+mn-ea"/>
                <a:cs typeface="+mn-cs"/>
              </a:rPr>
              <a:t>Source: Covid‑19 survey, Oct 2020 Base: All UK adults who have taken a mortgage payment holiday because of Covid‑19 (Oct 2020:1,146) Question: PH2. How would you have coped financially, if you had not had a mortgage payment holiday?</a:t>
            </a:r>
          </a:p>
        </p:txBody>
      </p:sp>
      <p:sp>
        <p:nvSpPr>
          <p:cNvPr id="11" name="Rectangle 10">
            <a:extLst>
              <a:ext uri="{FF2B5EF4-FFF2-40B4-BE49-F238E27FC236}">
                <a16:creationId xmlns:a16="http://schemas.microsoft.com/office/drawing/2014/main" id="{A4C870E7-B1B9-401F-B041-E8A10BEF0DC3}"/>
              </a:ext>
            </a:extLst>
          </p:cNvPr>
          <p:cNvSpPr/>
          <p:nvPr/>
        </p:nvSpPr>
        <p:spPr>
          <a:xfrm>
            <a:off x="6505984" y="6008554"/>
            <a:ext cx="511592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a:ea typeface="+mn-ea"/>
                <a:cs typeface="+mn-cs"/>
              </a:rPr>
              <a:t>Extent to which credit/loan deferrals helped mortgage borrowers (Oct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a:ea typeface="+mn-ea"/>
                <a:cs typeface="+mn-cs"/>
              </a:rPr>
              <a:t>Source: Covid‑19 survey, Oct 2020 Base: All UK adults who have arranged a payment deferral for any type of credit or loan (excluding overdrafts) because of covid-19 (</a:t>
            </a:r>
            <a:r>
              <a:rPr kumimoji="0" lang="en-GB" sz="800" b="0" i="0" u="none" strike="noStrike" kern="1200" cap="none" spc="0" normalizeH="0" baseline="0" noProof="0">
                <a:ln>
                  <a:noFill/>
                </a:ln>
                <a:solidFill>
                  <a:prstClr val="black"/>
                </a:solidFill>
                <a:effectLst/>
                <a:uLnTx/>
                <a:uFillTx/>
                <a:latin typeface="Verdana"/>
                <a:ea typeface="+mn-ea"/>
                <a:cs typeface="+mn-cs"/>
              </a:rPr>
              <a:t>Oct 2020: 3,073) </a:t>
            </a:r>
            <a:r>
              <a:rPr kumimoji="0" lang="en-GB" sz="800" b="0" i="0" u="none" strike="noStrike" kern="1200" cap="none" spc="0" normalizeH="0" baseline="0" noProof="0" dirty="0">
                <a:ln>
                  <a:noFill/>
                </a:ln>
                <a:solidFill>
                  <a:prstClr val="black"/>
                </a:solidFill>
                <a:effectLst/>
                <a:uLnTx/>
                <a:uFillTx/>
                <a:latin typeface="Verdana"/>
                <a:ea typeface="+mn-ea"/>
                <a:cs typeface="+mn-cs"/>
              </a:rPr>
              <a:t>Question: PH15. how would you have coped financially, if you had not had a payment holiday(s) or ‘payment deferral(s)’ on your credit/ loan(s)? </a:t>
            </a:r>
          </a:p>
        </p:txBody>
      </p:sp>
    </p:spTree>
    <p:extLst>
      <p:ext uri="{BB962C8B-B14F-4D97-AF65-F5344CB8AC3E}">
        <p14:creationId xmlns:p14="http://schemas.microsoft.com/office/powerpoint/2010/main" val="2154436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llout: Down Arrow 4">
            <a:extLst>
              <a:ext uri="{FF2B5EF4-FFF2-40B4-BE49-F238E27FC236}">
                <a16:creationId xmlns:a16="http://schemas.microsoft.com/office/drawing/2014/main" id="{93E9378A-3EE1-4F9D-A632-A9B06CBC8FA0}"/>
              </a:ext>
            </a:extLst>
          </p:cNvPr>
          <p:cNvSpPr/>
          <p:nvPr/>
        </p:nvSpPr>
        <p:spPr>
          <a:xfrm>
            <a:off x="788909" y="4608758"/>
            <a:ext cx="1504054" cy="242571"/>
          </a:xfrm>
          <a:prstGeom prst="downArrowCallout">
            <a:avLst/>
          </a:prstGeom>
          <a:solidFill>
            <a:schemeClr val="bg2">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24" name="Rectangle 23">
            <a:extLst>
              <a:ext uri="{FF2B5EF4-FFF2-40B4-BE49-F238E27FC236}">
                <a16:creationId xmlns:a16="http://schemas.microsoft.com/office/drawing/2014/main" id="{F5A6BA99-6D6F-4D55-A947-B729E22E2313}"/>
              </a:ext>
            </a:extLst>
          </p:cNvPr>
          <p:cNvSpPr/>
          <p:nvPr/>
        </p:nvSpPr>
        <p:spPr>
          <a:xfrm>
            <a:off x="4281992" y="1380729"/>
            <a:ext cx="7368141" cy="47577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graphicFrame>
        <p:nvGraphicFramePr>
          <p:cNvPr id="30" name="Chart 29">
            <a:extLst>
              <a:ext uri="{FF2B5EF4-FFF2-40B4-BE49-F238E27FC236}">
                <a16:creationId xmlns:a16="http://schemas.microsoft.com/office/drawing/2014/main" id="{0387E91D-9E35-48E4-8175-FD0489853107}"/>
              </a:ext>
            </a:extLst>
          </p:cNvPr>
          <p:cNvGraphicFramePr>
            <a:graphicFrameLocks/>
          </p:cNvGraphicFramePr>
          <p:nvPr/>
        </p:nvGraphicFramePr>
        <p:xfrm>
          <a:off x="4293017" y="1857156"/>
          <a:ext cx="3142594" cy="47564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94C01BA-DFD0-48FD-992E-E90973A107E4}"/>
              </a:ext>
            </a:extLst>
          </p:cNvPr>
          <p:cNvSpPr>
            <a:spLocks noGrp="1"/>
          </p:cNvSpPr>
          <p:nvPr>
            <p:ph type="title"/>
          </p:nvPr>
        </p:nvSpPr>
        <p:spPr>
          <a:xfrm>
            <a:off x="464493" y="-213012"/>
            <a:ext cx="11898615" cy="982016"/>
          </a:xfrm>
        </p:spPr>
        <p:txBody>
          <a:bodyPr/>
          <a:lstStyle/>
          <a:p>
            <a:r>
              <a:rPr lang="en-GB" sz="2400" dirty="0"/>
              <a:t>How are consumers prioritising their bills in February 2020?</a:t>
            </a:r>
            <a:endParaRPr lang="en-GB" sz="2133" dirty="0">
              <a:highlight>
                <a:srgbClr val="FFFF00"/>
              </a:highlight>
            </a:endParaRPr>
          </a:p>
        </p:txBody>
      </p:sp>
      <p:sp>
        <p:nvSpPr>
          <p:cNvPr id="3" name="Slide Number Placeholder 2">
            <a:extLst>
              <a:ext uri="{FF2B5EF4-FFF2-40B4-BE49-F238E27FC236}">
                <a16:creationId xmlns:a16="http://schemas.microsoft.com/office/drawing/2014/main" id="{5A6EEB3B-E408-44F0-B1D8-05C5D132C35D}"/>
              </a:ext>
            </a:extLst>
          </p:cNvPr>
          <p:cNvSpPr>
            <a:spLocks noGrp="1"/>
          </p:cNvSpPr>
          <p:nvPr>
            <p:ph type="sldNum" sz="quarter" idx="10"/>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000" b="0" i="0" u="none" strike="noStrike" kern="1200" cap="none" spc="0" normalizeH="0" baseline="0" noProof="0">
                <a:ln>
                  <a:noFill/>
                </a:ln>
                <a:solidFill>
                  <a:srgbClr val="EBEBEB"/>
                </a:solidFill>
                <a:effectLst/>
                <a:uLnTx/>
                <a:uFillTx/>
                <a:latin typeface="Verdana"/>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EBEBEB"/>
              </a:solidFill>
              <a:effectLst/>
              <a:uLnTx/>
              <a:uFillTx/>
              <a:latin typeface="Verdana"/>
              <a:ea typeface="+mn-ea"/>
              <a:cs typeface="+mn-cs"/>
            </a:endParaRPr>
          </a:p>
        </p:txBody>
      </p:sp>
      <p:sp>
        <p:nvSpPr>
          <p:cNvPr id="16" name="Isosceles Triangle 15">
            <a:extLst>
              <a:ext uri="{FF2B5EF4-FFF2-40B4-BE49-F238E27FC236}">
                <a16:creationId xmlns:a16="http://schemas.microsoft.com/office/drawing/2014/main" id="{B2C0EE4A-F98C-411C-9312-AEB74E6BAF4F}"/>
              </a:ext>
            </a:extLst>
          </p:cNvPr>
          <p:cNvSpPr/>
          <p:nvPr/>
        </p:nvSpPr>
        <p:spPr>
          <a:xfrm rot="10800000">
            <a:off x="3805355" y="2596312"/>
            <a:ext cx="482822" cy="1142499"/>
          </a:xfrm>
          <a:prstGeom prst="triangle">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EBEBEB"/>
              </a:solidFill>
              <a:effectLst/>
              <a:uLnTx/>
              <a:uFillTx/>
              <a:latin typeface="Calibri"/>
              <a:ea typeface="+mn-ea"/>
              <a:cs typeface="+mn-cs"/>
            </a:endParaRPr>
          </a:p>
        </p:txBody>
      </p:sp>
      <p:sp>
        <p:nvSpPr>
          <p:cNvPr id="25" name="Text Placeholder 6">
            <a:extLst>
              <a:ext uri="{FF2B5EF4-FFF2-40B4-BE49-F238E27FC236}">
                <a16:creationId xmlns:a16="http://schemas.microsoft.com/office/drawing/2014/main" id="{11C83478-E353-4F49-B602-6FF58CF01B7B}"/>
              </a:ext>
            </a:extLst>
          </p:cNvPr>
          <p:cNvSpPr txBox="1">
            <a:spLocks/>
          </p:cNvSpPr>
          <p:nvPr/>
        </p:nvSpPr>
        <p:spPr>
          <a:xfrm>
            <a:off x="618949" y="4989360"/>
            <a:ext cx="3161859" cy="1775129"/>
          </a:xfrm>
          <a:prstGeom prst="rect">
            <a:avLst/>
          </a:prstGeom>
        </p:spPr>
        <p:txBody>
          <a:bodyPr vert="horz" lIns="0" tIns="0" rIns="0" bIns="0" rtlCol="0">
            <a:normAutofit/>
          </a:bodyPr>
          <a:lstStyle>
            <a:lvl1pPr marL="0" indent="0" algn="l" defTabSz="914400" rtl="0" eaLnBrk="1" latinLnBrk="0" hangingPunct="1">
              <a:spcBef>
                <a:spcPct val="20000"/>
              </a:spcBef>
              <a:buFontTx/>
              <a:buNone/>
              <a:defRPr sz="2400" kern="1200">
                <a:solidFill>
                  <a:srgbClr val="701B45"/>
                </a:solidFill>
                <a:latin typeface="+mn-lt"/>
                <a:ea typeface="+mn-ea"/>
                <a:cs typeface="+mn-cs"/>
              </a:defRPr>
            </a:lvl1pPr>
            <a:lvl2pPr marL="457200" indent="0" algn="l" defTabSz="914400" rtl="0" eaLnBrk="1" latinLnBrk="0" hangingPunct="1">
              <a:spcBef>
                <a:spcPct val="20000"/>
              </a:spcBef>
              <a:buFontTx/>
              <a:buNone/>
              <a:defRPr sz="2800" b="0" kern="1200">
                <a:solidFill>
                  <a:srgbClr val="FF585D"/>
                </a:solidFill>
                <a:latin typeface="+mn-lt"/>
                <a:ea typeface="+mn-ea"/>
                <a:cs typeface="+mn-cs"/>
              </a:defRPr>
            </a:lvl2pPr>
            <a:lvl3pPr marL="914400" indent="0" algn="l" defTabSz="914400" rtl="0" eaLnBrk="1" latinLnBrk="0" hangingPunct="1">
              <a:spcBef>
                <a:spcPct val="20000"/>
              </a:spcBef>
              <a:buFontTx/>
              <a:buNone/>
              <a:defRPr sz="2400" b="0" kern="1200">
                <a:solidFill>
                  <a:srgbClr val="701B45"/>
                </a:solidFill>
                <a:latin typeface="+mn-lt"/>
                <a:ea typeface="+mn-ea"/>
                <a:cs typeface="+mn-cs"/>
              </a:defRPr>
            </a:lvl3pPr>
            <a:lvl4pPr marL="1371600" indent="0" algn="l" defTabSz="914400" rtl="0" eaLnBrk="1" latinLnBrk="0" hangingPunct="1">
              <a:spcBef>
                <a:spcPct val="20000"/>
              </a:spcBef>
              <a:buFontTx/>
              <a:buNone/>
              <a:defRPr sz="2000" b="0" kern="1200">
                <a:solidFill>
                  <a:srgbClr val="701B45"/>
                </a:solidFill>
                <a:latin typeface="+mn-lt"/>
                <a:ea typeface="+mn-ea"/>
                <a:cs typeface="+mn-cs"/>
              </a:defRPr>
            </a:lvl4pPr>
            <a:lvl5pPr marL="1828800" indent="0" algn="l" defTabSz="914400" rtl="0" eaLnBrk="1" latinLnBrk="0" hangingPunct="1">
              <a:spcBef>
                <a:spcPct val="20000"/>
              </a:spcBef>
              <a:buFontTx/>
              <a:buNone/>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GB" sz="1100" b="0" i="0" u="none" strike="noStrike" kern="1200" cap="none" spc="0" normalizeH="0" baseline="0" noProof="0" dirty="0">
                <a:ln>
                  <a:noFill/>
                </a:ln>
                <a:solidFill>
                  <a:srgbClr val="701B45"/>
                </a:solidFill>
                <a:effectLst/>
                <a:uLnTx/>
                <a:uFillTx/>
                <a:latin typeface="Verdana"/>
                <a:ea typeface="+mn-ea"/>
                <a:cs typeface="+mn-cs"/>
              </a:rPr>
              <a:t>Those that have fallen behind on domestic bills/ credit commitments in 3 or more months of the last 6 months, and those who say keeping up with domestic bills and credit commitments is a heavy burden, together make up the 14% of UK adults who are </a:t>
            </a:r>
            <a:r>
              <a:rPr kumimoji="0" lang="en-GB" sz="1100" b="1" i="0" u="none" strike="noStrike" kern="1200" cap="none" spc="0" normalizeH="0" baseline="0" noProof="0" dirty="0">
                <a:ln>
                  <a:noFill/>
                </a:ln>
                <a:solidFill>
                  <a:srgbClr val="701B45"/>
                </a:solidFill>
                <a:effectLst/>
                <a:uLnTx/>
                <a:uFillTx/>
                <a:latin typeface="Verdana"/>
                <a:ea typeface="+mn-ea"/>
                <a:cs typeface="+mn-cs"/>
              </a:rPr>
              <a:t>over-indebted</a:t>
            </a:r>
            <a:r>
              <a:rPr kumimoji="0" lang="en-GB" sz="1100" b="0" i="0" u="none" strike="noStrike" kern="1200" cap="none" spc="0" normalizeH="0" baseline="0" noProof="0" dirty="0">
                <a:ln>
                  <a:noFill/>
                </a:ln>
                <a:solidFill>
                  <a:srgbClr val="701B45"/>
                </a:solidFill>
                <a:effectLst/>
                <a:uLnTx/>
                <a:uFillTx/>
                <a:latin typeface="Verdana"/>
                <a:ea typeface="+mn-ea"/>
                <a:cs typeface="+mn-cs"/>
              </a:rPr>
              <a:t> </a:t>
            </a:r>
          </a:p>
          <a:p>
            <a:pPr marL="0" marR="0" lvl="0" indent="0" algn="ctr" defTabSz="1219170" rtl="0" eaLnBrk="1" fontAlgn="auto" latinLnBrk="0" hangingPunct="1">
              <a:lnSpc>
                <a:spcPct val="100000"/>
              </a:lnSpc>
              <a:spcBef>
                <a:spcPct val="20000"/>
              </a:spcBef>
              <a:spcAft>
                <a:spcPts val="0"/>
              </a:spcAft>
              <a:buClrTx/>
              <a:buSzTx/>
              <a:buFontTx/>
              <a:buNone/>
              <a:tabLst/>
              <a:defRPr/>
            </a:pPr>
            <a:endParaRPr kumimoji="0" lang="en-GB" sz="1333" b="0" i="0" u="none" strike="noStrike" kern="1200" cap="none" spc="0" normalizeH="0" baseline="0" noProof="0" dirty="0">
              <a:ln>
                <a:noFill/>
              </a:ln>
              <a:solidFill>
                <a:srgbClr val="701B45"/>
              </a:solidFill>
              <a:effectLst/>
              <a:uLnTx/>
              <a:uFillTx/>
              <a:latin typeface="Verdana"/>
              <a:ea typeface="+mn-ea"/>
              <a:cs typeface="+mn-cs"/>
            </a:endParaRPr>
          </a:p>
        </p:txBody>
      </p:sp>
      <p:graphicFrame>
        <p:nvGraphicFramePr>
          <p:cNvPr id="29" name="Chart 28">
            <a:extLst>
              <a:ext uri="{FF2B5EF4-FFF2-40B4-BE49-F238E27FC236}">
                <a16:creationId xmlns:a16="http://schemas.microsoft.com/office/drawing/2014/main" id="{AE927FA6-68EF-419A-9A61-ED5F7BC43BF0}"/>
              </a:ext>
            </a:extLst>
          </p:cNvPr>
          <p:cNvGraphicFramePr>
            <a:graphicFrameLocks/>
          </p:cNvGraphicFramePr>
          <p:nvPr/>
        </p:nvGraphicFramePr>
        <p:xfrm>
          <a:off x="146756" y="1339592"/>
          <a:ext cx="3759200" cy="3808142"/>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84AA91A0-4560-4F74-B5C9-8DE45FDC0E9A}"/>
              </a:ext>
            </a:extLst>
          </p:cNvPr>
          <p:cNvSpPr/>
          <p:nvPr/>
        </p:nvSpPr>
        <p:spPr>
          <a:xfrm>
            <a:off x="336727" y="1422047"/>
            <a:ext cx="3315431" cy="769441"/>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9% of UK adults </a:t>
            </a:r>
            <a:r>
              <a:rPr kumimoji="0" lang="en-GB"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have missed, or fallen behind on, domestic bills or credit commitments in one or more of the last 6 months</a:t>
            </a:r>
          </a:p>
        </p:txBody>
      </p:sp>
      <p:sp>
        <p:nvSpPr>
          <p:cNvPr id="28" name="Rectangle 27">
            <a:extLst>
              <a:ext uri="{FF2B5EF4-FFF2-40B4-BE49-F238E27FC236}">
                <a16:creationId xmlns:a16="http://schemas.microsoft.com/office/drawing/2014/main" id="{803FD101-EE9C-4A4E-A1F7-B3A7E94CD74A}"/>
              </a:ext>
            </a:extLst>
          </p:cNvPr>
          <p:cNvSpPr/>
          <p:nvPr/>
        </p:nvSpPr>
        <p:spPr>
          <a:xfrm>
            <a:off x="4387490" y="1444625"/>
            <a:ext cx="2354512" cy="938719"/>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Which credit commitments and/ or domestic bills have you missed, or fallen behind on, in the last 6 months? </a:t>
            </a:r>
          </a:p>
        </p:txBody>
      </p:sp>
      <p:graphicFrame>
        <p:nvGraphicFramePr>
          <p:cNvPr id="31" name="Chart 30">
            <a:extLst>
              <a:ext uri="{FF2B5EF4-FFF2-40B4-BE49-F238E27FC236}">
                <a16:creationId xmlns:a16="http://schemas.microsoft.com/office/drawing/2014/main" id="{695CFE89-EE53-47C5-932D-A5FB33D192A5}"/>
              </a:ext>
            </a:extLst>
          </p:cNvPr>
          <p:cNvGraphicFramePr>
            <a:graphicFrameLocks/>
          </p:cNvGraphicFramePr>
          <p:nvPr/>
        </p:nvGraphicFramePr>
        <p:xfrm>
          <a:off x="9049406" y="1855017"/>
          <a:ext cx="3142594" cy="4756478"/>
        </p:xfrm>
        <a:graphic>
          <a:graphicData uri="http://schemas.openxmlformats.org/drawingml/2006/chart">
            <c:chart xmlns:c="http://schemas.openxmlformats.org/drawingml/2006/chart" xmlns:r="http://schemas.openxmlformats.org/officeDocument/2006/relationships" r:id="rId5"/>
          </a:graphicData>
        </a:graphic>
      </p:graphicFrame>
      <p:sp>
        <p:nvSpPr>
          <p:cNvPr id="32" name="Rectangle 31">
            <a:extLst>
              <a:ext uri="{FF2B5EF4-FFF2-40B4-BE49-F238E27FC236}">
                <a16:creationId xmlns:a16="http://schemas.microsoft.com/office/drawing/2014/main" id="{B4C9FD93-BA79-4A4F-96D2-3498F38B6BA6}"/>
              </a:ext>
            </a:extLst>
          </p:cNvPr>
          <p:cNvSpPr/>
          <p:nvPr/>
        </p:nvSpPr>
        <p:spPr>
          <a:xfrm>
            <a:off x="9115721" y="1444625"/>
            <a:ext cx="2577810" cy="938719"/>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Summary of bills that consumers have to pay personally and the top 3 they would prioritise if they were unable to pay all their bills </a:t>
            </a:r>
          </a:p>
        </p:txBody>
      </p:sp>
      <p:graphicFrame>
        <p:nvGraphicFramePr>
          <p:cNvPr id="13" name="Chart 12">
            <a:extLst>
              <a:ext uri="{FF2B5EF4-FFF2-40B4-BE49-F238E27FC236}">
                <a16:creationId xmlns:a16="http://schemas.microsoft.com/office/drawing/2014/main" id="{46C647E6-0061-4663-8960-4CE9E81615D4}"/>
              </a:ext>
            </a:extLst>
          </p:cNvPr>
          <p:cNvGraphicFramePr>
            <a:graphicFrameLocks/>
          </p:cNvGraphicFramePr>
          <p:nvPr/>
        </p:nvGraphicFramePr>
        <p:xfrm>
          <a:off x="6441671" y="1756822"/>
          <a:ext cx="3142594" cy="4756478"/>
        </p:xfrm>
        <a:graphic>
          <a:graphicData uri="http://schemas.openxmlformats.org/drawingml/2006/chart">
            <c:chart xmlns:c="http://schemas.openxmlformats.org/drawingml/2006/chart" xmlns:r="http://schemas.openxmlformats.org/officeDocument/2006/relationships" r:id="rId6"/>
          </a:graphicData>
        </a:graphic>
      </p:graphicFrame>
      <p:sp>
        <p:nvSpPr>
          <p:cNvPr id="14" name="Rectangle 13">
            <a:extLst>
              <a:ext uri="{FF2B5EF4-FFF2-40B4-BE49-F238E27FC236}">
                <a16:creationId xmlns:a16="http://schemas.microsoft.com/office/drawing/2014/main" id="{93430709-2319-4C68-B0CA-19CBE30115D4}"/>
              </a:ext>
            </a:extLst>
          </p:cNvPr>
          <p:cNvSpPr/>
          <p:nvPr/>
        </p:nvSpPr>
        <p:spPr>
          <a:xfrm>
            <a:off x="6968947" y="1444625"/>
            <a:ext cx="2037061" cy="769441"/>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Which utility bills have you missed, or fallen behind on, in the last 6 months?</a:t>
            </a:r>
          </a:p>
        </p:txBody>
      </p:sp>
      <p:sp>
        <p:nvSpPr>
          <p:cNvPr id="15" name="Rectangle 14">
            <a:extLst>
              <a:ext uri="{FF2B5EF4-FFF2-40B4-BE49-F238E27FC236}">
                <a16:creationId xmlns:a16="http://schemas.microsoft.com/office/drawing/2014/main" id="{D2371943-45C3-4748-A090-1DF95DDE0075}"/>
              </a:ext>
            </a:extLst>
          </p:cNvPr>
          <p:cNvSpPr/>
          <p:nvPr/>
        </p:nvSpPr>
        <p:spPr>
          <a:xfrm>
            <a:off x="598312" y="6282092"/>
            <a:ext cx="1061102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a:ea typeface="+mn-ea"/>
                <a:cs typeface="+mn-cs"/>
              </a:rPr>
              <a:t>Source: FLS Feb 2020 Base: All UK adults (16,190); All UK adults that have fallen behind on or missed commitments… (</a:t>
            </a:r>
            <a:r>
              <a:rPr kumimoji="0" lang="en-GB" sz="800" b="0" i="0" u="none" strike="noStrike" kern="1200" cap="none" spc="0" normalizeH="0" baseline="0" noProof="0">
                <a:ln>
                  <a:noFill/>
                </a:ln>
                <a:solidFill>
                  <a:prstClr val="black"/>
                </a:solidFill>
                <a:effectLst/>
                <a:uLnTx/>
                <a:uFillTx/>
                <a:latin typeface="Verdana"/>
                <a:ea typeface="+mn-ea"/>
                <a:cs typeface="+mn-cs"/>
              </a:rPr>
              <a:t>Feb 2020:1336</a:t>
            </a:r>
            <a:r>
              <a:rPr kumimoji="0" lang="en-GB" sz="800" b="0" i="0" u="none" strike="noStrike" kern="1200" cap="none" spc="0" normalizeH="0" baseline="0" noProof="0" dirty="0">
                <a:ln>
                  <a:noFill/>
                </a:ln>
                <a:solidFill>
                  <a:prstClr val="black"/>
                </a:solidFill>
                <a:effectLst/>
                <a:uLnTx/>
                <a:uFillTx/>
                <a:latin typeface="Verdana"/>
                <a:ea typeface="+mn-ea"/>
                <a:cs typeface="+mn-cs"/>
              </a:rPr>
              <a:t>); All UK adults that have fallen behind on utility bills … (</a:t>
            </a:r>
            <a:r>
              <a:rPr kumimoji="0" lang="en-GB" sz="800" b="0" i="0" u="none" strike="noStrike" kern="1200" cap="none" spc="0" normalizeH="0" baseline="0" noProof="0">
                <a:ln>
                  <a:noFill/>
                </a:ln>
                <a:solidFill>
                  <a:prstClr val="black"/>
                </a:solidFill>
                <a:effectLst/>
                <a:uLnTx/>
                <a:uFillTx/>
                <a:latin typeface="Verdana"/>
                <a:ea typeface="+mn-ea"/>
                <a:cs typeface="+mn-cs"/>
              </a:rPr>
              <a:t>Feb 2020:557); </a:t>
            </a:r>
            <a:r>
              <a:rPr kumimoji="0" lang="en-GB" sz="800" b="0" i="0" u="none" strike="noStrike" kern="1200" cap="none" spc="0" normalizeH="0" baseline="0" noProof="0" dirty="0">
                <a:ln>
                  <a:noFill/>
                </a:ln>
                <a:solidFill>
                  <a:prstClr val="black"/>
                </a:solidFill>
                <a:effectLst/>
                <a:uLnTx/>
                <a:uFillTx/>
                <a:latin typeface="Verdana"/>
                <a:ea typeface="+mn-ea"/>
                <a:cs typeface="+mn-cs"/>
              </a:rPr>
              <a:t>Over-indebted (2,127)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a:ea typeface="+mn-ea"/>
                <a:cs typeface="+mn-cs"/>
              </a:rPr>
              <a:t>Question: K33bcsum/K33/K33a Which credit commitments/ utility bills have you missed, or fallen behind on, in the last 6 months? Which of the following bills/ outgoings do you personally have to pay each month? If you were unable to pay all your bills/ outgoings, which three of the following three would you pay first?</a:t>
            </a:r>
          </a:p>
        </p:txBody>
      </p:sp>
    </p:spTree>
    <p:extLst>
      <p:ext uri="{BB962C8B-B14F-4D97-AF65-F5344CB8AC3E}">
        <p14:creationId xmlns:p14="http://schemas.microsoft.com/office/powerpoint/2010/main" val="3494532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483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297371" y="4876799"/>
            <a:ext cx="2686149" cy="1794157"/>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p:nvSpPr>
        <p:spPr>
          <a:xfrm>
            <a:off x="212212" y="160579"/>
            <a:ext cx="5580000" cy="2554514"/>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857" y="5378459"/>
            <a:ext cx="1772104" cy="825028"/>
          </a:xfrm>
          <a:prstGeom prst="rect">
            <a:avLst/>
          </a:prstGeom>
        </p:spPr>
      </p:pic>
      <p:sp>
        <p:nvSpPr>
          <p:cNvPr id="18" name="Rectangle 17"/>
          <p:cNvSpPr/>
          <p:nvPr/>
        </p:nvSpPr>
        <p:spPr>
          <a:xfrm>
            <a:off x="0" y="0"/>
            <a:ext cx="12192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p:cNvSpPr/>
          <p:nvPr/>
        </p:nvSpPr>
        <p:spPr>
          <a:xfrm>
            <a:off x="0" y="6642000"/>
            <a:ext cx="12192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p:cNvSpPr/>
          <p:nvPr/>
        </p:nvSpPr>
        <p:spPr>
          <a:xfrm rot="5400000">
            <a:off x="8660240" y="3312000"/>
            <a:ext cx="6840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p:cNvSpPr/>
          <p:nvPr/>
        </p:nvSpPr>
        <p:spPr>
          <a:xfrm rot="5400000">
            <a:off x="-3315788" y="3312000"/>
            <a:ext cx="6840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p:cNvSpPr/>
          <p:nvPr/>
        </p:nvSpPr>
        <p:spPr>
          <a:xfrm rot="5400000">
            <a:off x="2360806" y="3366000"/>
            <a:ext cx="684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p:cNvSpPr/>
          <p:nvPr/>
        </p:nvSpPr>
        <p:spPr>
          <a:xfrm>
            <a:off x="5747204" y="4775776"/>
            <a:ext cx="6336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p:cNvSpPr/>
          <p:nvPr/>
        </p:nvSpPr>
        <p:spPr>
          <a:xfrm>
            <a:off x="25210" y="2757714"/>
            <a:ext cx="576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p:cNvSpPr/>
          <p:nvPr/>
        </p:nvSpPr>
        <p:spPr>
          <a:xfrm rot="5400000">
            <a:off x="8255709" y="5745075"/>
            <a:ext cx="2016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TextBox 29"/>
          <p:cNvSpPr txBox="1"/>
          <p:nvPr/>
        </p:nvSpPr>
        <p:spPr>
          <a:xfrm>
            <a:off x="327010" y="332695"/>
            <a:ext cx="528499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FFFF"/>
                </a:solidFill>
                <a:effectLst/>
                <a:uLnTx/>
                <a:uFillTx/>
                <a:latin typeface="Calibri" panose="020F0502020204030204"/>
                <a:ea typeface="+mn-ea"/>
                <a:cs typeface="+mn-cs"/>
              </a:rPr>
              <a:t>A company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Calibri" panose="020F0502020204030204"/>
                <a:ea typeface="+mn-ea"/>
                <a:cs typeface="+mn-cs"/>
              </a:rPr>
              <a:t>Louise Beardmore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Calibri" panose="020F0502020204030204"/>
                <a:ea typeface="+mn-ea"/>
                <a:cs typeface="+mn-cs"/>
              </a:rPr>
              <a:t>Customer Service and People Director </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 r="-203"/>
          <a:stretch/>
        </p:blipFill>
        <p:spPr>
          <a:xfrm>
            <a:off x="5867634" y="228600"/>
            <a:ext cx="6095139" cy="450202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4468" y="2902137"/>
            <a:ext cx="5534992" cy="376881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1195"/>
          <a:stretch/>
        </p:blipFill>
        <p:spPr>
          <a:xfrm>
            <a:off x="5867634" y="4860778"/>
            <a:ext cx="3375927" cy="1781222"/>
          </a:xfrm>
          <a:prstGeom prst="rect">
            <a:avLst/>
          </a:prstGeom>
        </p:spPr>
      </p:pic>
    </p:spTree>
    <p:extLst>
      <p:ext uri="{BB962C8B-B14F-4D97-AF65-F5344CB8AC3E}">
        <p14:creationId xmlns:p14="http://schemas.microsoft.com/office/powerpoint/2010/main" val="2491875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725" y="686669"/>
            <a:ext cx="2324455" cy="4664669"/>
          </a:xfrm>
          <a:prstGeom prst="rect">
            <a:avLst/>
          </a:prstGeom>
        </p:spPr>
      </p:pic>
      <p:graphicFrame>
        <p:nvGraphicFramePr>
          <p:cNvPr id="23" name="Table 22"/>
          <p:cNvGraphicFramePr>
            <a:graphicFrameLocks noGrp="1"/>
          </p:cNvGraphicFramePr>
          <p:nvPr/>
        </p:nvGraphicFramePr>
        <p:xfrm>
          <a:off x="8384542" y="183847"/>
          <a:ext cx="3672000" cy="3095005"/>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684000">
                  <a:extLst>
                    <a:ext uri="{9D8B030D-6E8A-4147-A177-3AD203B41FA5}">
                      <a16:colId xmlns:a16="http://schemas.microsoft.com/office/drawing/2014/main" val="20003"/>
                    </a:ext>
                  </a:extLst>
                </a:gridCol>
                <a:gridCol w="684000">
                  <a:extLst>
                    <a:ext uri="{9D8B030D-6E8A-4147-A177-3AD203B41FA5}">
                      <a16:colId xmlns:a16="http://schemas.microsoft.com/office/drawing/2014/main" val="20004"/>
                    </a:ext>
                  </a:extLst>
                </a:gridCol>
              </a:tblGrid>
              <a:tr h="317311">
                <a:tc gridSpan="5">
                  <a:txBody>
                    <a:bodyPr/>
                    <a:lstStyle/>
                    <a:p>
                      <a:r>
                        <a:rPr lang="en-GB" sz="1600">
                          <a:solidFill>
                            <a:srgbClr val="024E43"/>
                          </a:solidFill>
                          <a:latin typeface="+mn-lt"/>
                        </a:rPr>
                        <a:t>Regional Levels of Deprivation</a:t>
                      </a:r>
                    </a:p>
                  </a:txBody>
                  <a:tcPr marL="34392" marR="34392" marT="34392" marB="34392">
                    <a:lnB w="38100" cmpd="sng">
                      <a:noFill/>
                    </a:lnB>
                    <a:solidFill>
                      <a:schemeClr val="bg1"/>
                    </a:solidFill>
                  </a:tcPr>
                </a:tc>
                <a:tc hMerge="1">
                  <a:txBody>
                    <a:bodyPr/>
                    <a:lstStyle/>
                    <a:p>
                      <a:endParaRPr lang="en-GB" sz="1100"/>
                    </a:p>
                  </a:txBody>
                  <a:tcPr marL="36000" marR="36000" marT="36000" marB="36000"/>
                </a:tc>
                <a:tc hMerge="1">
                  <a:txBody>
                    <a:bodyPr/>
                    <a:lstStyle/>
                    <a:p>
                      <a:endParaRPr lang="en-GB" sz="1100"/>
                    </a:p>
                  </a:txBody>
                  <a:tcPr marL="36000" marR="36000" marT="36000" marB="36000"/>
                </a:tc>
                <a:tc hMerge="1">
                  <a:txBody>
                    <a:bodyPr/>
                    <a:lstStyle/>
                    <a:p>
                      <a:endParaRPr lang="en-GB" sz="1100"/>
                    </a:p>
                  </a:txBody>
                  <a:tcPr marL="36000" marR="36000" marT="36000" marB="36000"/>
                </a:tc>
                <a:tc hMerge="1">
                  <a:txBody>
                    <a:bodyPr/>
                    <a:lstStyle/>
                    <a:p>
                      <a:endParaRPr lang="en-GB" sz="1100"/>
                    </a:p>
                  </a:txBody>
                  <a:tcPr marL="36000" marR="36000" marT="36000" marB="36000"/>
                </a:tc>
                <a:extLst>
                  <a:ext uri="{0D108BD9-81ED-4DB2-BD59-A6C34878D82A}">
                    <a16:rowId xmlns:a16="http://schemas.microsoft.com/office/drawing/2014/main" val="10000"/>
                  </a:ext>
                </a:extLst>
              </a:tr>
              <a:tr h="0">
                <a:tc>
                  <a:txBody>
                    <a:bodyPr/>
                    <a:lstStyle/>
                    <a:p>
                      <a:endParaRPr lang="en-GB" sz="1200" b="1">
                        <a:latin typeface="+mn-lt"/>
                      </a:endParaRPr>
                    </a:p>
                  </a:txBody>
                  <a:tcPr marL="34392" marR="34392" marT="34392" marB="34392">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088">
                        <a:alpha val="29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latin typeface="+mn-lt"/>
                        </a:rPr>
                        <a:t>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latin typeface="+mn-lt"/>
                        </a:rPr>
                        <a:t>most deprived</a:t>
                      </a:r>
                    </a:p>
                  </a:txBody>
                  <a:tcPr marL="34392" marR="34392" marT="34392" marB="34392">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088">
                        <a:alpha val="29000"/>
                      </a:srgbClr>
                    </a:solidFill>
                  </a:tcPr>
                </a:tc>
                <a:tc>
                  <a:txBody>
                    <a:bodyPr/>
                    <a:lstStyle/>
                    <a:p>
                      <a:pPr algn="ctr"/>
                      <a:r>
                        <a:rPr lang="en-GB" sz="1200" b="1">
                          <a:latin typeface="+mn-lt"/>
                        </a:rPr>
                        <a:t>5%   </a:t>
                      </a:r>
                    </a:p>
                    <a:p>
                      <a:pPr algn="ctr"/>
                      <a:r>
                        <a:rPr lang="en-GB" sz="1200" b="1">
                          <a:latin typeface="+mn-lt"/>
                        </a:rPr>
                        <a:t>most deprived</a:t>
                      </a:r>
                    </a:p>
                  </a:txBody>
                  <a:tcPr marL="34392" marR="34392" marT="34392" marB="34392">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088">
                        <a:alpha val="29000"/>
                      </a:srgbClr>
                    </a:solidFill>
                  </a:tcPr>
                </a:tc>
                <a:tc>
                  <a:txBody>
                    <a:bodyPr/>
                    <a:lstStyle/>
                    <a:p>
                      <a:pPr algn="ctr"/>
                      <a:r>
                        <a:rPr lang="en-GB" sz="1200" b="1">
                          <a:latin typeface="+mn-lt"/>
                        </a:rPr>
                        <a:t>10%</a:t>
                      </a:r>
                      <a:r>
                        <a:rPr lang="en-GB" sz="1200" b="1" baseline="0">
                          <a:latin typeface="+mn-lt"/>
                        </a:rPr>
                        <a:t> most deprived</a:t>
                      </a:r>
                      <a:endParaRPr lang="en-GB" sz="1200" b="1">
                        <a:latin typeface="+mn-lt"/>
                      </a:endParaRPr>
                    </a:p>
                  </a:txBody>
                  <a:tcPr marL="34392" marR="34392" marT="34392" marB="34392">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088">
                        <a:alpha val="29000"/>
                      </a:srgbClr>
                    </a:solidFill>
                  </a:tcPr>
                </a:tc>
                <a:tc>
                  <a:txBody>
                    <a:bodyPr/>
                    <a:lstStyle/>
                    <a:p>
                      <a:pPr algn="ctr"/>
                      <a:r>
                        <a:rPr lang="en-GB" sz="1200" b="1">
                          <a:latin typeface="+mn-lt"/>
                        </a:rPr>
                        <a:t>20% most deprived</a:t>
                      </a:r>
                    </a:p>
                  </a:txBody>
                  <a:tcPr marL="34392" marR="34392" marT="34392" marB="34392">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3E088">
                        <a:alpha val="29000"/>
                      </a:srgbClr>
                    </a:solidFill>
                  </a:tcPr>
                </a:tc>
                <a:extLst>
                  <a:ext uri="{0D108BD9-81ED-4DB2-BD59-A6C34878D82A}">
                    <a16:rowId xmlns:a16="http://schemas.microsoft.com/office/drawing/2014/main" val="10001"/>
                  </a:ext>
                </a:extLst>
              </a:tr>
              <a:tr h="0">
                <a:tc>
                  <a:txBody>
                    <a:bodyPr/>
                    <a:lstStyle/>
                    <a:p>
                      <a:pPr>
                        <a:spcAft>
                          <a:spcPts val="0"/>
                        </a:spcAft>
                      </a:pPr>
                      <a:r>
                        <a:rPr lang="en-GB" sz="900" b="1">
                          <a:solidFill>
                            <a:schemeClr val="tx1"/>
                          </a:solidFill>
                          <a:effectLst/>
                          <a:latin typeface="+mn-lt"/>
                          <a:ea typeface="Calibri" panose="020F0502020204030204" pitchFamily="34" charset="0"/>
                          <a:cs typeface="Times New Roman" panose="02020603050405020304" pitchFamily="18" charset="0"/>
                        </a:rPr>
                        <a:t>North West</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542">
                        <a:alpha val="77000"/>
                      </a:srgbClr>
                    </a:solidFill>
                  </a:tcPr>
                </a:tc>
                <a:tc>
                  <a:txBody>
                    <a:bodyPr/>
                    <a:lstStyle/>
                    <a:p>
                      <a:pPr algn="ctr">
                        <a:spcAft>
                          <a:spcPts val="0"/>
                        </a:spcAft>
                      </a:pPr>
                      <a:r>
                        <a:rPr lang="en-GB" sz="1100" b="1">
                          <a:solidFill>
                            <a:schemeClr val="tx1"/>
                          </a:solidFill>
                          <a:effectLst/>
                          <a:latin typeface="+mn-lt"/>
                          <a:ea typeface="Calibri" panose="020F0502020204030204" pitchFamily="34" charset="0"/>
                          <a:cs typeface="Times New Roman" panose="02020603050405020304" pitchFamily="18" charset="0"/>
                        </a:rPr>
                        <a:t>47%</a:t>
                      </a:r>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542">
                        <a:alpha val="77000"/>
                      </a:srgbClr>
                    </a:solidFill>
                  </a:tcPr>
                </a:tc>
                <a:tc>
                  <a:txBody>
                    <a:bodyPr/>
                    <a:lstStyle/>
                    <a:p>
                      <a:pPr algn="ctr">
                        <a:spcAft>
                          <a:spcPts val="0"/>
                        </a:spcAft>
                      </a:pPr>
                      <a:r>
                        <a:rPr lang="en-GB" sz="1100" b="1">
                          <a:solidFill>
                            <a:schemeClr val="tx1"/>
                          </a:solidFill>
                          <a:effectLst/>
                          <a:latin typeface="+mn-lt"/>
                          <a:ea typeface="Calibri" panose="020F0502020204030204" pitchFamily="34" charset="0"/>
                          <a:cs typeface="Times New Roman" panose="02020603050405020304" pitchFamily="18" charset="0"/>
                        </a:rPr>
                        <a:t>36%</a:t>
                      </a:r>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542">
                        <a:alpha val="77000"/>
                      </a:srgbClr>
                    </a:solidFill>
                  </a:tcPr>
                </a:tc>
                <a:tc>
                  <a:txBody>
                    <a:bodyPr/>
                    <a:lstStyle/>
                    <a:p>
                      <a:pPr algn="ctr">
                        <a:spcAft>
                          <a:spcPts val="0"/>
                        </a:spcAft>
                      </a:pPr>
                      <a:r>
                        <a:rPr lang="en-GB" sz="1100" b="1">
                          <a:solidFill>
                            <a:schemeClr val="tx1"/>
                          </a:solidFill>
                          <a:effectLst/>
                          <a:latin typeface="+mn-lt"/>
                          <a:ea typeface="Calibri" panose="020F0502020204030204" pitchFamily="34" charset="0"/>
                          <a:cs typeface="Times New Roman" panose="02020603050405020304" pitchFamily="18" charset="0"/>
                        </a:rPr>
                        <a:t>29%</a:t>
                      </a:r>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542">
                        <a:alpha val="77000"/>
                      </a:srgbClr>
                    </a:solidFill>
                  </a:tcPr>
                </a:tc>
                <a:tc>
                  <a:txBody>
                    <a:bodyPr/>
                    <a:lstStyle/>
                    <a:p>
                      <a:pPr algn="ctr">
                        <a:spcAft>
                          <a:spcPts val="0"/>
                        </a:spcAft>
                      </a:pPr>
                      <a:r>
                        <a:rPr lang="en-GB" sz="1100" b="1">
                          <a:solidFill>
                            <a:schemeClr val="tx1"/>
                          </a:solidFill>
                          <a:effectLst/>
                          <a:latin typeface="+mn-lt"/>
                          <a:ea typeface="Calibri" panose="020F0502020204030204" pitchFamily="34" charset="0"/>
                          <a:cs typeface="Times New Roman" panose="02020603050405020304" pitchFamily="18" charset="0"/>
                        </a:rPr>
                        <a:t>23%</a:t>
                      </a:r>
                      <a:endParaRPr lang="en-GB" sz="11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542">
                        <a:alpha val="77000"/>
                      </a:srgbClr>
                    </a:solidFill>
                  </a:tcPr>
                </a:tc>
                <a:extLst>
                  <a:ext uri="{0D108BD9-81ED-4DB2-BD59-A6C34878D82A}">
                    <a16:rowId xmlns:a16="http://schemas.microsoft.com/office/drawing/2014/main" val="10002"/>
                  </a:ext>
                </a:extLst>
              </a:tr>
              <a:tr h="0">
                <a:tc>
                  <a:txBody>
                    <a:bodyPr/>
                    <a:lstStyle/>
                    <a:p>
                      <a:pPr>
                        <a:spcAft>
                          <a:spcPts val="0"/>
                        </a:spcAft>
                      </a:pPr>
                      <a:r>
                        <a:rPr lang="en-GB" sz="900" b="1">
                          <a:solidFill>
                            <a:schemeClr val="tx1"/>
                          </a:solidFill>
                          <a:effectLst/>
                          <a:latin typeface="+mn-lt"/>
                          <a:ea typeface="Calibri" panose="020F0502020204030204" pitchFamily="34" charset="0"/>
                          <a:cs typeface="Times New Roman" panose="02020603050405020304" pitchFamily="18" charset="0"/>
                        </a:rPr>
                        <a:t>East</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8%</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6%</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7%</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8%</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extLst>
                  <a:ext uri="{0D108BD9-81ED-4DB2-BD59-A6C34878D82A}">
                    <a16:rowId xmlns:a16="http://schemas.microsoft.com/office/drawing/2014/main" val="10003"/>
                  </a:ext>
                </a:extLst>
              </a:tr>
              <a:tr h="0">
                <a:tc>
                  <a:txBody>
                    <a:bodyPr/>
                    <a:lstStyle/>
                    <a:p>
                      <a:pPr>
                        <a:spcAft>
                          <a:spcPts val="0"/>
                        </a:spcAft>
                      </a:pPr>
                      <a:r>
                        <a:rPr lang="en-GB" sz="900" b="1">
                          <a:solidFill>
                            <a:schemeClr val="tx1"/>
                          </a:solidFill>
                          <a:effectLst/>
                          <a:latin typeface="+mn-lt"/>
                          <a:ea typeface="Calibri" panose="020F0502020204030204" pitchFamily="34" charset="0"/>
                          <a:cs typeface="Times New Roman" panose="02020603050405020304" pitchFamily="18" charset="0"/>
                        </a:rPr>
                        <a:t>North East</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13%</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10%</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10%</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9%</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extLst>
                  <a:ext uri="{0D108BD9-81ED-4DB2-BD59-A6C34878D82A}">
                    <a16:rowId xmlns:a16="http://schemas.microsoft.com/office/drawing/2014/main" val="10004"/>
                  </a:ext>
                </a:extLst>
              </a:tr>
              <a:tr h="0">
                <a:tc>
                  <a:txBody>
                    <a:bodyPr/>
                    <a:lstStyle/>
                    <a:p>
                      <a:pPr>
                        <a:spcAft>
                          <a:spcPts val="0"/>
                        </a:spcAft>
                      </a:pPr>
                      <a:r>
                        <a:rPr lang="en-GB" sz="900" b="1">
                          <a:solidFill>
                            <a:schemeClr val="tx1"/>
                          </a:solidFill>
                          <a:effectLst/>
                          <a:latin typeface="+mn-lt"/>
                          <a:ea typeface="Calibri" panose="020F0502020204030204" pitchFamily="34" charset="0"/>
                          <a:cs typeface="Times New Roman" panose="02020603050405020304" pitchFamily="18" charset="0"/>
                        </a:rPr>
                        <a:t>Midlands</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9%</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18%</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20%</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18%</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extLst>
                  <a:ext uri="{0D108BD9-81ED-4DB2-BD59-A6C34878D82A}">
                    <a16:rowId xmlns:a16="http://schemas.microsoft.com/office/drawing/2014/main" val="10005"/>
                  </a:ext>
                </a:extLst>
              </a:tr>
              <a:tr h="0">
                <a:tc>
                  <a:txBody>
                    <a:bodyPr/>
                    <a:lstStyle/>
                    <a:p>
                      <a:pPr>
                        <a:spcAft>
                          <a:spcPts val="0"/>
                        </a:spcAft>
                      </a:pPr>
                      <a:r>
                        <a:rPr lang="en-GB" sz="900" b="1">
                          <a:solidFill>
                            <a:schemeClr val="tx1"/>
                          </a:solidFill>
                          <a:effectLst/>
                          <a:latin typeface="+mn-lt"/>
                          <a:ea typeface="Calibri" panose="020F0502020204030204" pitchFamily="34" charset="0"/>
                          <a:cs typeface="Times New Roman" panose="02020603050405020304" pitchFamily="18" charset="0"/>
                        </a:rPr>
                        <a:t>South</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2%</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2%</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3%</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3%</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extLst>
                  <a:ext uri="{0D108BD9-81ED-4DB2-BD59-A6C34878D82A}">
                    <a16:rowId xmlns:a16="http://schemas.microsoft.com/office/drawing/2014/main" val="10006"/>
                  </a:ext>
                </a:extLst>
              </a:tr>
              <a:tr h="0">
                <a:tc>
                  <a:txBody>
                    <a:bodyPr/>
                    <a:lstStyle/>
                    <a:p>
                      <a:pPr>
                        <a:spcAft>
                          <a:spcPts val="0"/>
                        </a:spcAft>
                      </a:pPr>
                      <a:r>
                        <a:rPr lang="en-GB" sz="900" b="1">
                          <a:solidFill>
                            <a:schemeClr val="tx1"/>
                          </a:solidFill>
                          <a:effectLst/>
                          <a:latin typeface="+mn-lt"/>
                          <a:ea typeface="Calibri" panose="020F0502020204030204" pitchFamily="34" charset="0"/>
                          <a:cs typeface="Times New Roman" panose="02020603050405020304" pitchFamily="18" charset="0"/>
                        </a:rPr>
                        <a:t>Devon &amp; Cornwall</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2%</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2%</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extLst>
                  <a:ext uri="{0D108BD9-81ED-4DB2-BD59-A6C34878D82A}">
                    <a16:rowId xmlns:a16="http://schemas.microsoft.com/office/drawing/2014/main" val="10007"/>
                  </a:ext>
                </a:extLst>
              </a:tr>
              <a:tr h="0">
                <a:tc>
                  <a:txBody>
                    <a:bodyPr/>
                    <a:lstStyle/>
                    <a:p>
                      <a:pPr>
                        <a:spcAft>
                          <a:spcPts val="0"/>
                        </a:spcAft>
                      </a:pPr>
                      <a:r>
                        <a:rPr lang="en-GB" sz="900" b="1">
                          <a:solidFill>
                            <a:schemeClr val="tx1"/>
                          </a:solidFill>
                          <a:effectLst/>
                          <a:latin typeface="+mn-lt"/>
                          <a:ea typeface="Calibri" panose="020F0502020204030204" pitchFamily="34" charset="0"/>
                          <a:cs typeface="Times New Roman" panose="02020603050405020304" pitchFamily="18" charset="0"/>
                        </a:rPr>
                        <a:t>South East</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0%</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3%</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9%</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extLst>
                  <a:ext uri="{0D108BD9-81ED-4DB2-BD59-A6C34878D82A}">
                    <a16:rowId xmlns:a16="http://schemas.microsoft.com/office/drawing/2014/main" val="10008"/>
                  </a:ext>
                </a:extLst>
              </a:tr>
              <a:tr h="0">
                <a:tc>
                  <a:txBody>
                    <a:bodyPr/>
                    <a:lstStyle/>
                    <a:p>
                      <a:pPr>
                        <a:spcAft>
                          <a:spcPts val="0"/>
                        </a:spcAft>
                      </a:pPr>
                      <a:r>
                        <a:rPr lang="en-GB" sz="900" b="1">
                          <a:solidFill>
                            <a:schemeClr val="tx1"/>
                          </a:solidFill>
                          <a:effectLst/>
                          <a:latin typeface="+mn-lt"/>
                          <a:ea typeface="Calibri" panose="020F0502020204030204" pitchFamily="34" charset="0"/>
                          <a:cs typeface="Times New Roman" panose="02020603050405020304" pitchFamily="18" charset="0"/>
                        </a:rPr>
                        <a:t>Bristol &amp; Wessex</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0%</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0%</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0%</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0%</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alpha val="29000"/>
                      </a:schemeClr>
                    </a:solidFill>
                  </a:tcPr>
                </a:tc>
                <a:extLst>
                  <a:ext uri="{0D108BD9-81ED-4DB2-BD59-A6C34878D82A}">
                    <a16:rowId xmlns:a16="http://schemas.microsoft.com/office/drawing/2014/main" val="10009"/>
                  </a:ext>
                </a:extLst>
              </a:tr>
              <a:tr h="0">
                <a:tc>
                  <a:txBody>
                    <a:bodyPr/>
                    <a:lstStyle/>
                    <a:p>
                      <a:pPr>
                        <a:spcAft>
                          <a:spcPts val="0"/>
                        </a:spcAft>
                      </a:pPr>
                      <a:r>
                        <a:rPr lang="en-GB" sz="900" b="1">
                          <a:solidFill>
                            <a:schemeClr val="tx1"/>
                          </a:solidFill>
                          <a:effectLst/>
                          <a:latin typeface="+mn-lt"/>
                          <a:ea typeface="Calibri" panose="020F0502020204030204" pitchFamily="34" charset="0"/>
                          <a:cs typeface="Times New Roman" panose="02020603050405020304" pitchFamily="18" charset="0"/>
                        </a:rPr>
                        <a:t>Yorkshire</a:t>
                      </a:r>
                      <a:endParaRPr lang="en-GB" sz="900">
                        <a:solidFill>
                          <a:schemeClr val="tx1"/>
                        </a:solidFill>
                        <a:effectLst/>
                        <a:latin typeface="+mn-lt"/>
                        <a:ea typeface="Calibri" panose="020F0502020204030204" pitchFamily="34" charset="0"/>
                        <a:cs typeface="Times New Roman" panose="02020603050405020304" pitchFamily="18" charset="0"/>
                      </a:endParaRP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16%</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18%</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17%</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alpha val="29000"/>
                      </a:schemeClr>
                    </a:solidFill>
                  </a:tcPr>
                </a:tc>
                <a:tc>
                  <a:txBody>
                    <a:bodyPr/>
                    <a:lstStyle/>
                    <a:p>
                      <a:pPr algn="ctr">
                        <a:spcAft>
                          <a:spcPts val="0"/>
                        </a:spcAft>
                      </a:pPr>
                      <a:r>
                        <a:rPr lang="en-GB" sz="1100">
                          <a:solidFill>
                            <a:schemeClr val="tx1"/>
                          </a:solidFill>
                          <a:effectLst/>
                          <a:latin typeface="+mn-lt"/>
                          <a:ea typeface="Calibri" panose="020F0502020204030204" pitchFamily="34" charset="0"/>
                          <a:cs typeface="Times New Roman" panose="02020603050405020304" pitchFamily="18" charset="0"/>
                        </a:rPr>
                        <a:t>14%</a:t>
                      </a:r>
                    </a:p>
                  </a:txBody>
                  <a:tcPr marL="36195" marR="36195" marT="36195" marB="36195"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75000"/>
                        <a:alpha val="29000"/>
                      </a:schemeClr>
                    </a:solidFill>
                  </a:tcPr>
                </a:tc>
                <a:extLst>
                  <a:ext uri="{0D108BD9-81ED-4DB2-BD59-A6C34878D82A}">
                    <a16:rowId xmlns:a16="http://schemas.microsoft.com/office/drawing/2014/main" val="10010"/>
                  </a:ext>
                </a:extLst>
              </a:tr>
            </a:tbl>
          </a:graphicData>
        </a:graphic>
      </p:graphicFrame>
      <p:sp>
        <p:nvSpPr>
          <p:cNvPr id="24" name="Rectangle 23"/>
          <p:cNvSpPr/>
          <p:nvPr/>
        </p:nvSpPr>
        <p:spPr>
          <a:xfrm>
            <a:off x="255755" y="1809695"/>
            <a:ext cx="3262946" cy="4465741"/>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59 of the 100 </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most deprived neighbourhoods are in the North West.</a:t>
            </a:r>
          </a:p>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More asylum seekers </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in the North West than any other region of the UK.</a:t>
            </a:r>
          </a:p>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32% </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of North West households earn </a:t>
            </a: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less than £21,000 </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per year</a:t>
            </a:r>
          </a:p>
        </p:txBody>
      </p:sp>
      <p:sp>
        <p:nvSpPr>
          <p:cNvPr id="25" name="Subtitle 3"/>
          <p:cNvSpPr txBox="1">
            <a:spLocks/>
          </p:cNvSpPr>
          <p:nvPr/>
        </p:nvSpPr>
        <p:spPr>
          <a:xfrm>
            <a:off x="193317" y="736544"/>
            <a:ext cx="5132374" cy="6095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600" b="0" i="0" u="none" strike="noStrike" kern="1200" cap="none" spc="-5" normalizeH="0" baseline="0" noProof="0">
                <a:ln>
                  <a:noFill/>
                </a:ln>
                <a:solidFill>
                  <a:srgbClr val="013F47"/>
                </a:solidFill>
                <a:effectLst/>
                <a:uLnTx/>
                <a:uFillTx/>
                <a:latin typeface="Calibri" panose="020F0502020204030204"/>
                <a:ea typeface="+mn-ea"/>
                <a:cs typeface="Calibri"/>
              </a:rPr>
              <a:t>We have a diverse customer population, serving 7 million customers in rural to inner city communities. The North West faces some specific affordability challenges. </a:t>
            </a:r>
          </a:p>
        </p:txBody>
      </p:sp>
      <p:sp>
        <p:nvSpPr>
          <p:cNvPr id="8" name="Subtitle 3"/>
          <p:cNvSpPr txBox="1">
            <a:spLocks/>
          </p:cNvSpPr>
          <p:nvPr/>
        </p:nvSpPr>
        <p:spPr>
          <a:xfrm>
            <a:off x="193317" y="1489044"/>
            <a:ext cx="3361448" cy="6095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13F47"/>
              </a:solidFill>
              <a:effectLst/>
              <a:uLnTx/>
              <a:uFillTx/>
              <a:latin typeface="Calibri" panose="020F0502020204030204"/>
              <a:ea typeface="+mn-ea"/>
              <a:cs typeface="+mn-cs"/>
            </a:endParaRPr>
          </a:p>
        </p:txBody>
      </p:sp>
      <p:sp>
        <p:nvSpPr>
          <p:cNvPr id="10" name="Title 1"/>
          <p:cNvSpPr txBox="1">
            <a:spLocks/>
          </p:cNvSpPr>
          <p:nvPr/>
        </p:nvSpPr>
        <p:spPr>
          <a:xfrm>
            <a:off x="216306" y="178570"/>
            <a:ext cx="8528958" cy="1073151"/>
          </a:xfrm>
          <a:prstGeom prst="rect">
            <a:avLst/>
          </a:prstGeom>
        </p:spPr>
        <p:txBody>
          <a:bodyPr lIns="0" tIns="0" rIns="0" bIns="0"/>
          <a:lstStyle>
            <a:lvl1pPr algn="l" defTabSz="685800" rtl="0" eaLnBrk="1" latinLnBrk="0" hangingPunct="1">
              <a:lnSpc>
                <a:spcPct val="90000"/>
              </a:lnSpc>
              <a:spcBef>
                <a:spcPct val="0"/>
              </a:spcBef>
              <a:buNone/>
              <a:defRPr sz="4000" b="1" i="0" kern="1200">
                <a:solidFill>
                  <a:srgbClr val="014E43"/>
                </a:solidFill>
                <a:latin typeface="Calibri"/>
                <a:ea typeface="+mj-ea"/>
                <a:cs typeface="Calibri"/>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014E43"/>
                </a:solidFill>
                <a:effectLst/>
                <a:uLnTx/>
                <a:uFillTx/>
                <a:latin typeface="Calibri"/>
                <a:ea typeface="+mj-ea"/>
                <a:cs typeface="Calibri"/>
              </a:rPr>
              <a:t>Who are the customers we serve?</a:t>
            </a:r>
          </a:p>
        </p:txBody>
      </p:sp>
      <p:sp>
        <p:nvSpPr>
          <p:cNvPr id="13" name="Rounded Rectangular Callout 12"/>
          <p:cNvSpPr>
            <a:spLocks noChangeAspect="1"/>
          </p:cNvSpPr>
          <p:nvPr/>
        </p:nvSpPr>
        <p:spPr>
          <a:xfrm>
            <a:off x="6848180" y="720647"/>
            <a:ext cx="1404000" cy="708015"/>
          </a:xfrm>
          <a:prstGeom prst="wedgeRoundRectCallout">
            <a:avLst>
              <a:gd name="adj1" fmla="val -57460"/>
              <a:gd name="adj2" fmla="val 38406"/>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207.000</a:t>
            </a:r>
            <a:r>
              <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rPr>
              <a:t> claims to the SEISS scheme</a:t>
            </a:r>
          </a:p>
        </p:txBody>
      </p:sp>
      <p:sp>
        <p:nvSpPr>
          <p:cNvPr id="14" name="Rounded Rectangular Callout 13"/>
          <p:cNvSpPr>
            <a:spLocks noChangeAspect="1"/>
          </p:cNvSpPr>
          <p:nvPr/>
        </p:nvSpPr>
        <p:spPr>
          <a:xfrm>
            <a:off x="7594301" y="3908968"/>
            <a:ext cx="1368000" cy="689861"/>
          </a:xfrm>
          <a:prstGeom prst="wedgeRoundRectCallout">
            <a:avLst>
              <a:gd name="adj1" fmla="val -58822"/>
              <a:gd name="adj2" fmla="val -37943"/>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rPr>
              <a:t>Unemployment rate is </a:t>
            </a: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5.3%</a:t>
            </a:r>
          </a:p>
        </p:txBody>
      </p:sp>
      <p:sp>
        <p:nvSpPr>
          <p:cNvPr id="22" name="Parallelogram 21"/>
          <p:cNvSpPr/>
          <p:nvPr/>
        </p:nvSpPr>
        <p:spPr>
          <a:xfrm flipH="1">
            <a:off x="3708702" y="2335967"/>
            <a:ext cx="1948976" cy="2670329"/>
          </a:xfrm>
          <a:prstGeom prst="parallelogram">
            <a:avLst>
              <a:gd name="adj" fmla="val 37061"/>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p:cNvSpPr txBox="1"/>
          <p:nvPr/>
        </p:nvSpPr>
        <p:spPr>
          <a:xfrm>
            <a:off x="10964860" y="3278852"/>
            <a:ext cx="10916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panose="020F0502020204030204"/>
                <a:ea typeface="+mn-ea"/>
                <a:cs typeface="+mn-cs"/>
              </a:rPr>
              <a:t>*  Based on 2019 data</a:t>
            </a:r>
          </a:p>
        </p:txBody>
      </p:sp>
      <p:pic>
        <p:nvPicPr>
          <p:cNvPr id="2" name="Picture 1"/>
          <p:cNvPicPr>
            <a:picLocks noChangeAspect="1"/>
          </p:cNvPicPr>
          <p:nvPr/>
        </p:nvPicPr>
        <p:blipFill>
          <a:blip r:embed="rId4"/>
          <a:stretch>
            <a:fillRect/>
          </a:stretch>
        </p:blipFill>
        <p:spPr>
          <a:xfrm>
            <a:off x="3914763" y="2157059"/>
            <a:ext cx="1685925" cy="2600325"/>
          </a:xfrm>
          <a:prstGeom prst="rect">
            <a:avLst/>
          </a:prstGeom>
        </p:spPr>
      </p:pic>
      <p:sp>
        <p:nvSpPr>
          <p:cNvPr id="15" name="Rounded Rectangular Callout 14"/>
          <p:cNvSpPr>
            <a:spLocks noChangeAspect="1"/>
          </p:cNvSpPr>
          <p:nvPr/>
        </p:nvSpPr>
        <p:spPr>
          <a:xfrm>
            <a:off x="4453764" y="4658667"/>
            <a:ext cx="1368000" cy="790278"/>
          </a:xfrm>
          <a:prstGeom prst="wedgeRoundRectCallout">
            <a:avLst>
              <a:gd name="adj1" fmla="val 61809"/>
              <a:gd name="adj2" fmla="val -30189"/>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755,100 </a:t>
            </a:r>
            <a:r>
              <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rPr>
              <a:t>Universal Credit claimants in July</a:t>
            </a:r>
          </a:p>
        </p:txBody>
      </p:sp>
      <p:sp>
        <p:nvSpPr>
          <p:cNvPr id="12" name="Rounded Rectangular Callout 11"/>
          <p:cNvSpPr>
            <a:spLocks noChangeAspect="1"/>
          </p:cNvSpPr>
          <p:nvPr/>
        </p:nvSpPr>
        <p:spPr>
          <a:xfrm>
            <a:off x="3921691" y="1550109"/>
            <a:ext cx="1404000" cy="708015"/>
          </a:xfrm>
          <a:prstGeom prst="wedgeRoundRectCallout">
            <a:avLst>
              <a:gd name="adj1" fmla="val 50332"/>
              <a:gd name="adj2" fmla="val 8838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431,900 </a:t>
            </a:r>
            <a:r>
              <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rPr>
              <a:t>people furloughed under CJRS </a:t>
            </a:r>
          </a:p>
        </p:txBody>
      </p:sp>
      <p:sp>
        <p:nvSpPr>
          <p:cNvPr id="3" name="Rectangle 2"/>
          <p:cNvSpPr/>
          <p:nvPr/>
        </p:nvSpPr>
        <p:spPr>
          <a:xfrm>
            <a:off x="7289800" y="4757384"/>
            <a:ext cx="4766742" cy="15180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Covid magnified the issues we already faced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Levels of poverty</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Heavy dependency on benefits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Zero hour contracts and part time work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Multi generation housing </a:t>
            </a:r>
          </a:p>
        </p:txBody>
      </p:sp>
    </p:spTree>
    <p:extLst>
      <p:ext uri="{BB962C8B-B14F-4D97-AF65-F5344CB8AC3E}">
        <p14:creationId xmlns:p14="http://schemas.microsoft.com/office/powerpoint/2010/main" val="181693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A93106-17C2-4670-82D9-54EF4AB7ECA0}"/>
              </a:ext>
            </a:extLst>
          </p:cNvPr>
          <p:cNvSpPr>
            <a:spLocks noGrp="1"/>
          </p:cNvSpPr>
          <p:nvPr>
            <p:ph type="sldNum" sz="quarter" idx="4294967295"/>
          </p:nvPr>
        </p:nvSpPr>
        <p:spPr/>
        <p:txBody>
          <a:bodyPr/>
          <a:lstStyle/>
          <a:p>
            <a:pPr algn="r"/>
            <a:fld id="{600C80B2-5EB6-4999-8D4F-FF5D862D224F}" type="slidenum">
              <a:rPr lang="en-GB" sz="1200" smtClean="0">
                <a:solidFill>
                  <a:srgbClr val="004699"/>
                </a:solidFill>
                <a:latin typeface="Arial" panose="020B0604020202020204" pitchFamily="34" charset="0"/>
                <a:cs typeface="Arial" panose="020B0604020202020204" pitchFamily="34" charset="0"/>
              </a:rPr>
              <a:pPr algn="r"/>
              <a:t>3</a:t>
            </a:fld>
            <a:endParaRPr lang="en-GB" sz="1200">
              <a:solidFill>
                <a:srgbClr val="004699"/>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099D4C6-0CAF-47FC-B6F4-9612CB5A9DF8}"/>
              </a:ext>
            </a:extLst>
          </p:cNvPr>
          <p:cNvSpPr>
            <a:spLocks noGrp="1"/>
          </p:cNvSpPr>
          <p:nvPr>
            <p:ph type="body" sz="quarter" idx="10"/>
          </p:nvPr>
        </p:nvSpPr>
        <p:spPr>
          <a:xfrm>
            <a:off x="253499" y="998806"/>
            <a:ext cx="11685002" cy="5360279"/>
          </a:xfrm>
        </p:spPr>
        <p:txBody>
          <a:bodyPr/>
          <a:lstStyle/>
          <a:p>
            <a:pPr marL="0" lvl="0" indent="0">
              <a:spcAft>
                <a:spcPts val="1000"/>
              </a:spcAft>
              <a:buNone/>
            </a:pPr>
            <a:r>
              <a:rPr lang="en-GB" sz="1800">
                <a:solidFill>
                  <a:srgbClr val="004699"/>
                </a:solidFill>
                <a:latin typeface="Verdana" panose="020B0604030504040204" pitchFamily="34" charset="0"/>
                <a:ea typeface="Verdana" panose="020B0604030504040204" pitchFamily="34" charset="0"/>
                <a:cs typeface="Calibri" panose="020F0502020204030204" pitchFamily="34" charset="0"/>
              </a:rPr>
              <a:t>The pandemic has changed lives and the economy in ways we would not have thought possible. It has touched each and every one of us personally. </a:t>
            </a:r>
          </a:p>
          <a:p>
            <a:pPr marL="0" lvl="0" indent="0">
              <a:spcAft>
                <a:spcPts val="1000"/>
              </a:spcAft>
              <a:buNone/>
            </a:pPr>
            <a:r>
              <a:rPr lang="en-GB" sz="1800">
                <a:solidFill>
                  <a:srgbClr val="004699"/>
                </a:solidFill>
                <a:latin typeface="Verdana" panose="020B0604030504040204" pitchFamily="34" charset="0"/>
                <a:ea typeface="Verdana" panose="020B0604030504040204" pitchFamily="34" charset="0"/>
                <a:cs typeface="Arial" panose="020B0604020202020204" pitchFamily="34" charset="0"/>
              </a:rPr>
              <a:t>I want to start by acknowledging all those who have worked tirelessly throughout the pandemic, especially those in frontline engineering roles and those who have worked to get support to those most in need and in vulnerable circumstances. </a:t>
            </a:r>
            <a:endParaRPr lang="en-GB" sz="1800">
              <a:solidFill>
                <a:srgbClr val="004699"/>
              </a:solidFill>
              <a:latin typeface="Verdana" panose="020B0604030504040204" pitchFamily="34" charset="0"/>
              <a:ea typeface="Verdana" panose="020B0604030504040204" pitchFamily="34" charset="0"/>
              <a:cs typeface="Times New Roman" panose="02020603050405020304" pitchFamily="18" charset="0"/>
            </a:endParaRPr>
          </a:p>
          <a:p>
            <a:pPr marL="0" lvl="0" indent="0">
              <a:buNone/>
            </a:pPr>
            <a:r>
              <a:rPr lang="en-GB" sz="1800">
                <a:solidFill>
                  <a:srgbClr val="004699"/>
                </a:solidFill>
                <a:latin typeface="Verdana" panose="020B0604030504040204" pitchFamily="34" charset="0"/>
                <a:ea typeface="Verdana" panose="020B0604030504040204" pitchFamily="34" charset="0"/>
                <a:cs typeface="Arial" panose="020B0604020202020204" pitchFamily="34" charset="0"/>
              </a:rPr>
              <a:t>Our collective response as regulators, working with government and industry, ensured decisions were taken quickly so that the essential services we rely on continued to be delivered throughout this time. We can all be incredibly</a:t>
            </a:r>
            <a:r>
              <a:rPr lang="en-GB" sz="1800">
                <a:solidFill>
                  <a:srgbClr val="004699"/>
                </a:solidFill>
                <a:latin typeface="Verdana" panose="020B0604030504040204" pitchFamily="34" charset="0"/>
                <a:ea typeface="Verdana" panose="020B0604030504040204" pitchFamily="34" charset="0"/>
                <a:cs typeface="Times New Roman" panose="02020603050405020304" pitchFamily="18" charset="0"/>
              </a:rPr>
              <a:t> proud of the important role we have played in the national response to this crisis.</a:t>
            </a:r>
          </a:p>
          <a:p>
            <a:pPr marL="0" lvl="0" indent="0">
              <a:buNone/>
            </a:pPr>
            <a:endParaRPr lang="en-GB" sz="1800">
              <a:solidFill>
                <a:srgbClr val="004699"/>
              </a:solidFill>
              <a:latin typeface="Verdana" panose="020B0604030504040204" pitchFamily="34" charset="0"/>
              <a:ea typeface="Verdana" panose="020B0604030504040204" pitchFamily="34" charset="0"/>
              <a:cs typeface="Times New Roman" panose="02020603050405020304" pitchFamily="18" charset="0"/>
            </a:endParaRPr>
          </a:p>
          <a:p>
            <a:pPr marL="0" indent="0">
              <a:buNone/>
            </a:pPr>
            <a:r>
              <a:rPr lang="en-GB" sz="1800">
                <a:solidFill>
                  <a:srgbClr val="004699"/>
                </a:solidFill>
                <a:latin typeface="Verdana" panose="020B0604030504040204" pitchFamily="34" charset="0"/>
                <a:ea typeface="Verdana" panose="020B0604030504040204" pitchFamily="34" charset="0"/>
                <a:cs typeface="Calibri" panose="020F0502020204030204" pitchFamily="34" charset="0"/>
              </a:rPr>
              <a:t>‘Collaboration with purpose’ is the lifeblood of UKRN.  I am extremely pleased and encouraged by how the UKRN has continued to support this crucial engagement through our many networks during the pandemic. </a:t>
            </a:r>
          </a:p>
          <a:p>
            <a:pPr marL="0" indent="0">
              <a:buNone/>
            </a:pPr>
            <a:endParaRPr lang="en-GB" sz="1800">
              <a:solidFill>
                <a:srgbClr val="004699"/>
              </a:solidFill>
              <a:latin typeface="Verdana" panose="020B0604030504040204" pitchFamily="34" charset="0"/>
              <a:ea typeface="Verdana" panose="020B0604030504040204" pitchFamily="34" charset="0"/>
              <a:cs typeface="Times New Roman" panose="02020603050405020304" pitchFamily="18" charset="0"/>
            </a:endParaRPr>
          </a:p>
          <a:p>
            <a:pPr marL="0" lvl="0" indent="0">
              <a:buNone/>
            </a:pPr>
            <a:r>
              <a:rPr lang="en-GB" sz="1800">
                <a:solidFill>
                  <a:srgbClr val="004699"/>
                </a:solidFill>
                <a:latin typeface="Verdana" panose="020B0604030504040204" pitchFamily="34" charset="0"/>
                <a:ea typeface="Verdana" panose="020B0604030504040204" pitchFamily="34" charset="0"/>
                <a:cs typeface="Calibri" panose="020F0502020204030204" pitchFamily="34" charset="0"/>
              </a:rPr>
              <a:t>Whilst it is important we reflect on some of the positives we have seen during this period, including the enhanced collaboration and faster decision making we have seen across government, regulators and industry – it is also timely to reflect  on what lays ahead of us in our regulated sectors and any enduring changes we might need.</a:t>
            </a:r>
            <a:endParaRPr lang="en-GB" sz="1800">
              <a:solidFill>
                <a:srgbClr val="004699"/>
              </a:solidFill>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en-GB"/>
          </a:p>
        </p:txBody>
      </p:sp>
      <p:sp>
        <p:nvSpPr>
          <p:cNvPr id="4" name="Title 3">
            <a:extLst>
              <a:ext uri="{FF2B5EF4-FFF2-40B4-BE49-F238E27FC236}">
                <a16:creationId xmlns:a16="http://schemas.microsoft.com/office/drawing/2014/main" id="{8A4ACE01-7DCB-44F2-A9DF-2AC2917D1B59}"/>
              </a:ext>
            </a:extLst>
          </p:cNvPr>
          <p:cNvSpPr>
            <a:spLocks noGrp="1"/>
          </p:cNvSpPr>
          <p:nvPr>
            <p:ph type="title"/>
          </p:nvPr>
        </p:nvSpPr>
        <p:spPr>
          <a:xfrm>
            <a:off x="928254" y="223919"/>
            <a:ext cx="11024033" cy="574038"/>
          </a:xfrm>
        </p:spPr>
        <p:txBody>
          <a:bodyPr/>
          <a:lstStyle/>
          <a:p>
            <a:r>
              <a:rPr lang="en-GB"/>
              <a:t>Introductory remarks from our CEO Jonathan Brearley</a:t>
            </a:r>
          </a:p>
        </p:txBody>
      </p:sp>
    </p:spTree>
    <p:extLst>
      <p:ext uri="{BB962C8B-B14F-4D97-AF65-F5344CB8AC3E}">
        <p14:creationId xmlns:p14="http://schemas.microsoft.com/office/powerpoint/2010/main" val="3145985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flipH="1">
            <a:off x="6796169" y="5356694"/>
            <a:ext cx="4984925" cy="569052"/>
            <a:chOff x="-733846" y="456052"/>
            <a:chExt cx="4984925" cy="1038949"/>
          </a:xfrm>
        </p:grpSpPr>
        <p:cxnSp>
          <p:nvCxnSpPr>
            <p:cNvPr id="6" name="Straight Connector 5"/>
            <p:cNvCxnSpPr/>
            <p:nvPr/>
          </p:nvCxnSpPr>
          <p:spPr>
            <a:xfrm>
              <a:off x="2805515" y="992976"/>
              <a:ext cx="1445564" cy="0"/>
            </a:xfrm>
            <a:prstGeom prst="line">
              <a:avLst/>
            </a:prstGeom>
            <a:ln w="117475">
              <a:solidFill>
                <a:srgbClr val="DBD9D6"/>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33846" y="461035"/>
              <a:ext cx="3261274" cy="1021487"/>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rPr>
                <a:t>Initial panic before furlough established </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8" name="Isosceles Triangle 7"/>
            <p:cNvSpPr/>
            <p:nvPr/>
          </p:nvSpPr>
          <p:spPr>
            <a:xfrm rot="5400000">
              <a:off x="2250293" y="733188"/>
              <a:ext cx="1038949" cy="484678"/>
            </a:xfrm>
            <a:prstGeom prst="triangle">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cxnSp>
        <p:nvCxnSpPr>
          <p:cNvPr id="9" name="Straight Connector 8"/>
          <p:cNvCxnSpPr/>
          <p:nvPr/>
        </p:nvCxnSpPr>
        <p:spPr>
          <a:xfrm flipV="1">
            <a:off x="7049825" y="4626780"/>
            <a:ext cx="1943691" cy="6289"/>
          </a:xfrm>
          <a:prstGeom prst="line">
            <a:avLst/>
          </a:prstGeom>
          <a:ln w="117475">
            <a:solidFill>
              <a:srgbClr val="DBD9D6"/>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3170" y="1392214"/>
            <a:ext cx="4984925" cy="569052"/>
            <a:chOff x="-733846" y="456052"/>
            <a:chExt cx="4984925" cy="1038949"/>
          </a:xfrm>
        </p:grpSpPr>
        <p:cxnSp>
          <p:nvCxnSpPr>
            <p:cNvPr id="11" name="Straight Connector 10"/>
            <p:cNvCxnSpPr/>
            <p:nvPr/>
          </p:nvCxnSpPr>
          <p:spPr>
            <a:xfrm>
              <a:off x="2805515" y="992976"/>
              <a:ext cx="1445564" cy="0"/>
            </a:xfrm>
            <a:prstGeom prst="line">
              <a:avLst/>
            </a:prstGeom>
            <a:ln w="117475">
              <a:solidFill>
                <a:srgbClr val="DBD9D6"/>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33846" y="461035"/>
              <a:ext cx="3261274" cy="1021487"/>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t>Illness, bereavement, financial loss and mental health our own employees are the customers we serve </a:t>
              </a:r>
            </a:p>
          </p:txBody>
        </p:sp>
        <p:sp>
          <p:nvSpPr>
            <p:cNvPr id="13" name="Isosceles Triangle 12"/>
            <p:cNvSpPr/>
            <p:nvPr/>
          </p:nvSpPr>
          <p:spPr>
            <a:xfrm rot="5400000">
              <a:off x="2250293" y="733188"/>
              <a:ext cx="1038949" cy="484678"/>
            </a:xfrm>
            <a:prstGeom prst="triangle">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p:cNvGrpSpPr/>
          <p:nvPr/>
        </p:nvGrpSpPr>
        <p:grpSpPr>
          <a:xfrm>
            <a:off x="206401" y="2380818"/>
            <a:ext cx="4984925" cy="569052"/>
            <a:chOff x="-733846" y="456052"/>
            <a:chExt cx="4984925" cy="1038949"/>
          </a:xfrm>
        </p:grpSpPr>
        <p:cxnSp>
          <p:nvCxnSpPr>
            <p:cNvPr id="15" name="Straight Connector 14"/>
            <p:cNvCxnSpPr/>
            <p:nvPr/>
          </p:nvCxnSpPr>
          <p:spPr>
            <a:xfrm>
              <a:off x="2524197" y="977504"/>
              <a:ext cx="1726882" cy="15471"/>
            </a:xfrm>
            <a:prstGeom prst="line">
              <a:avLst/>
            </a:prstGeom>
            <a:ln w="117475">
              <a:solidFill>
                <a:srgbClr val="DBD9D6"/>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33846" y="461034"/>
              <a:ext cx="3045745" cy="1021487"/>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t>Greater focus from Customers but especially from employees on ‘purpose’ not just what we do but ‘how’ we do it </a:t>
              </a:r>
            </a:p>
          </p:txBody>
        </p:sp>
        <p:sp>
          <p:nvSpPr>
            <p:cNvPr id="17" name="Isosceles Triangle 16"/>
            <p:cNvSpPr/>
            <p:nvPr/>
          </p:nvSpPr>
          <p:spPr>
            <a:xfrm rot="5400000">
              <a:off x="2027021" y="733188"/>
              <a:ext cx="1038949" cy="484678"/>
            </a:xfrm>
            <a:prstGeom prst="triangle">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p:cNvGrpSpPr/>
          <p:nvPr/>
        </p:nvGrpSpPr>
        <p:grpSpPr>
          <a:xfrm>
            <a:off x="222609" y="3362227"/>
            <a:ext cx="4965486" cy="569052"/>
            <a:chOff x="-714407" y="456052"/>
            <a:chExt cx="4965486" cy="1038949"/>
          </a:xfrm>
        </p:grpSpPr>
        <p:cxnSp>
          <p:nvCxnSpPr>
            <p:cNvPr id="19" name="Straight Connector 18"/>
            <p:cNvCxnSpPr/>
            <p:nvPr/>
          </p:nvCxnSpPr>
          <p:spPr>
            <a:xfrm flipV="1">
              <a:off x="2307388" y="992975"/>
              <a:ext cx="1943691" cy="11482"/>
            </a:xfrm>
            <a:prstGeom prst="line">
              <a:avLst/>
            </a:prstGeom>
            <a:ln w="117475">
              <a:solidFill>
                <a:srgbClr val="DBD9D6"/>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14407" y="464783"/>
              <a:ext cx="2838452" cy="1021487"/>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t>Most water companies are taking part in Covid typing and tracing </a:t>
              </a:r>
            </a:p>
          </p:txBody>
        </p:sp>
        <p:sp>
          <p:nvSpPr>
            <p:cNvPr id="21" name="Isosceles Triangle 20"/>
            <p:cNvSpPr/>
            <p:nvPr/>
          </p:nvSpPr>
          <p:spPr>
            <a:xfrm rot="5400000">
              <a:off x="1835639" y="733188"/>
              <a:ext cx="1038949" cy="484678"/>
            </a:xfrm>
            <a:prstGeom prst="triangle">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oup 21"/>
          <p:cNvGrpSpPr/>
          <p:nvPr/>
        </p:nvGrpSpPr>
        <p:grpSpPr>
          <a:xfrm>
            <a:off x="215870" y="5341804"/>
            <a:ext cx="4972225" cy="587617"/>
            <a:chOff x="-721146" y="456052"/>
            <a:chExt cx="4972225" cy="1072844"/>
          </a:xfrm>
        </p:grpSpPr>
        <p:cxnSp>
          <p:nvCxnSpPr>
            <p:cNvPr id="23" name="Straight Connector 22"/>
            <p:cNvCxnSpPr/>
            <p:nvPr/>
          </p:nvCxnSpPr>
          <p:spPr>
            <a:xfrm>
              <a:off x="2805515" y="992976"/>
              <a:ext cx="1445564" cy="0"/>
            </a:xfrm>
            <a:prstGeom prst="line">
              <a:avLst/>
            </a:prstGeom>
            <a:ln w="117475">
              <a:solidFill>
                <a:srgbClr val="DBD9D6"/>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21146" y="507409"/>
              <a:ext cx="3261274" cy="1021487"/>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Quickly deployed technology and resources to home working – there is a practical reality of what can be done at home </a:t>
              </a:r>
            </a:p>
          </p:txBody>
        </p:sp>
        <p:sp>
          <p:nvSpPr>
            <p:cNvPr id="25" name="Isosceles Triangle 24"/>
            <p:cNvSpPr/>
            <p:nvPr/>
          </p:nvSpPr>
          <p:spPr>
            <a:xfrm rot="5400000">
              <a:off x="2250293" y="733188"/>
              <a:ext cx="1038949" cy="484678"/>
            </a:xfrm>
            <a:prstGeom prst="triangle">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p:cNvGrpSpPr/>
          <p:nvPr/>
        </p:nvGrpSpPr>
        <p:grpSpPr>
          <a:xfrm flipH="1">
            <a:off x="6796169" y="1401771"/>
            <a:ext cx="4984925" cy="569052"/>
            <a:chOff x="-733846" y="456052"/>
            <a:chExt cx="4984925" cy="1038949"/>
          </a:xfrm>
        </p:grpSpPr>
        <p:cxnSp>
          <p:nvCxnSpPr>
            <p:cNvPr id="27" name="Straight Connector 26"/>
            <p:cNvCxnSpPr/>
            <p:nvPr/>
          </p:nvCxnSpPr>
          <p:spPr>
            <a:xfrm>
              <a:off x="2805515" y="992976"/>
              <a:ext cx="1445564" cy="0"/>
            </a:xfrm>
            <a:prstGeom prst="line">
              <a:avLst/>
            </a:prstGeom>
            <a:ln w="117475">
              <a:solidFill>
                <a:srgbClr val="DBD9D6"/>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33846" y="461034"/>
              <a:ext cx="3261274" cy="1021488"/>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t>Response has to be local not regional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t>Bolton to Wilmslow is only 8 miles but the impacts and differences extreme  </a:t>
              </a:r>
            </a:p>
          </p:txBody>
        </p:sp>
        <p:sp>
          <p:nvSpPr>
            <p:cNvPr id="29" name="Isosceles Triangle 28"/>
            <p:cNvSpPr/>
            <p:nvPr/>
          </p:nvSpPr>
          <p:spPr>
            <a:xfrm rot="5400000">
              <a:off x="2250293" y="733188"/>
              <a:ext cx="1038949" cy="484678"/>
            </a:xfrm>
            <a:prstGeom prst="triangle">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 name="Group 29"/>
          <p:cNvGrpSpPr/>
          <p:nvPr/>
        </p:nvGrpSpPr>
        <p:grpSpPr>
          <a:xfrm flipH="1">
            <a:off x="6796169" y="2372344"/>
            <a:ext cx="4984925" cy="569052"/>
            <a:chOff x="-733846" y="456052"/>
            <a:chExt cx="4984925" cy="1038949"/>
          </a:xfrm>
        </p:grpSpPr>
        <p:cxnSp>
          <p:nvCxnSpPr>
            <p:cNvPr id="31" name="Straight Connector 30"/>
            <p:cNvCxnSpPr/>
            <p:nvPr/>
          </p:nvCxnSpPr>
          <p:spPr>
            <a:xfrm>
              <a:off x="2805515" y="992976"/>
              <a:ext cx="1445564" cy="0"/>
            </a:xfrm>
            <a:prstGeom prst="line">
              <a:avLst/>
            </a:prstGeom>
            <a:ln w="117475">
              <a:solidFill>
                <a:srgbClr val="DBD9D6"/>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33846" y="461035"/>
              <a:ext cx="3261274" cy="1021487"/>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Working from home using more water – production requirements but also bill impacts </a:t>
              </a:r>
            </a:p>
          </p:txBody>
        </p:sp>
        <p:sp>
          <p:nvSpPr>
            <p:cNvPr id="33" name="Isosceles Triangle 32"/>
            <p:cNvSpPr/>
            <p:nvPr/>
          </p:nvSpPr>
          <p:spPr>
            <a:xfrm rot="5400000">
              <a:off x="2250293" y="733188"/>
              <a:ext cx="1038949" cy="484678"/>
            </a:xfrm>
            <a:prstGeom prst="triangle">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Group 33"/>
          <p:cNvGrpSpPr/>
          <p:nvPr/>
        </p:nvGrpSpPr>
        <p:grpSpPr>
          <a:xfrm flipH="1">
            <a:off x="6796169" y="3379710"/>
            <a:ext cx="4974159" cy="569678"/>
            <a:chOff x="-723080" y="476489"/>
            <a:chExt cx="4974159" cy="1040092"/>
          </a:xfrm>
        </p:grpSpPr>
        <p:cxnSp>
          <p:nvCxnSpPr>
            <p:cNvPr id="35" name="Straight Connector 34"/>
            <p:cNvCxnSpPr/>
            <p:nvPr/>
          </p:nvCxnSpPr>
          <p:spPr>
            <a:xfrm>
              <a:off x="2451079" y="992977"/>
              <a:ext cx="1800000" cy="0"/>
            </a:xfrm>
            <a:prstGeom prst="line">
              <a:avLst/>
            </a:prstGeom>
            <a:ln w="117475">
              <a:solidFill>
                <a:srgbClr val="DBD9D6"/>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23080" y="476489"/>
              <a:ext cx="2910430" cy="1021487"/>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rPr>
                <a:t>Acceleration in digital transactions as customers engaged multi channel as did the cyber community!</a:t>
              </a:r>
            </a:p>
          </p:txBody>
        </p:sp>
        <p:sp>
          <p:nvSpPr>
            <p:cNvPr id="37" name="Isosceles Triangle 36"/>
            <p:cNvSpPr/>
            <p:nvPr/>
          </p:nvSpPr>
          <p:spPr>
            <a:xfrm rot="5400000">
              <a:off x="1910214" y="754767"/>
              <a:ext cx="1038950" cy="484678"/>
            </a:xfrm>
            <a:prstGeom prst="triangle">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7"/>
          <p:cNvGrpSpPr/>
          <p:nvPr/>
        </p:nvGrpSpPr>
        <p:grpSpPr>
          <a:xfrm>
            <a:off x="203170" y="4360250"/>
            <a:ext cx="4981827" cy="569052"/>
            <a:chOff x="304770" y="4906350"/>
            <a:chExt cx="4981827" cy="569052"/>
          </a:xfrm>
        </p:grpSpPr>
        <p:cxnSp>
          <p:nvCxnSpPr>
            <p:cNvPr id="39" name="Straight Connector 38"/>
            <p:cNvCxnSpPr/>
            <p:nvPr/>
          </p:nvCxnSpPr>
          <p:spPr>
            <a:xfrm flipV="1">
              <a:off x="3342906" y="5172881"/>
              <a:ext cx="1943691" cy="6289"/>
            </a:xfrm>
            <a:prstGeom prst="line">
              <a:avLst/>
            </a:prstGeom>
            <a:ln w="117475">
              <a:solidFill>
                <a:srgbClr val="DBD9D6"/>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04770" y="4906350"/>
              <a:ext cx="3533313" cy="569052"/>
              <a:chOff x="-733846" y="456050"/>
              <a:chExt cx="3533313" cy="1038949"/>
            </a:xfrm>
          </p:grpSpPr>
          <p:sp>
            <p:nvSpPr>
              <p:cNvPr id="41" name="Rectangle 40"/>
              <p:cNvSpPr/>
              <p:nvPr/>
            </p:nvSpPr>
            <p:spPr>
              <a:xfrm>
                <a:off x="-733846" y="461034"/>
                <a:ext cx="3041234" cy="1021487"/>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t>Work at pace to enable change – performance and engagement has benefited as a result  </a:t>
                </a:r>
              </a:p>
            </p:txBody>
          </p:sp>
          <p:sp>
            <p:nvSpPr>
              <p:cNvPr id="42" name="Isosceles Triangle 41"/>
              <p:cNvSpPr/>
              <p:nvPr/>
            </p:nvSpPr>
            <p:spPr>
              <a:xfrm rot="5400000">
                <a:off x="2037653" y="733186"/>
                <a:ext cx="1038949" cy="484678"/>
              </a:xfrm>
              <a:prstGeom prst="triangle">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3" name="Rectangle 42"/>
          <p:cNvSpPr/>
          <p:nvPr/>
        </p:nvSpPr>
        <p:spPr>
          <a:xfrm flipH="1">
            <a:off x="8691526" y="4347036"/>
            <a:ext cx="3089568" cy="559488"/>
          </a:xfrm>
          <a:prstGeom prst="rect">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rPr>
              <a:t>Regulatory and company support for Wholesaler credit relief to support the NHH retail market</a:t>
            </a:r>
          </a:p>
        </p:txBody>
      </p:sp>
      <p:sp>
        <p:nvSpPr>
          <p:cNvPr id="44" name="Isosceles Triangle 43"/>
          <p:cNvSpPr/>
          <p:nvPr/>
        </p:nvSpPr>
        <p:spPr>
          <a:xfrm rot="16200000" flipH="1">
            <a:off x="8164661" y="4396058"/>
            <a:ext cx="569052" cy="484678"/>
          </a:xfrm>
          <a:prstGeom prst="triangle">
            <a:avLst/>
          </a:prstGeom>
          <a:solidFill>
            <a:srgbClr val="DB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789509" y="1269679"/>
            <a:ext cx="10452844" cy="4773419"/>
            <a:chOff x="891109" y="1826412"/>
            <a:chExt cx="10452844" cy="4773419"/>
          </a:xfrm>
        </p:grpSpPr>
        <p:graphicFrame>
          <p:nvGraphicFramePr>
            <p:cNvPr id="46" name="Chart 45"/>
            <p:cNvGraphicFramePr>
              <a:graphicFrameLocks/>
            </p:cNvGraphicFramePr>
            <p:nvPr/>
          </p:nvGraphicFramePr>
          <p:xfrm>
            <a:off x="891109" y="1826412"/>
            <a:ext cx="10452844" cy="4773419"/>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Box 46"/>
            <p:cNvSpPr txBox="1"/>
            <p:nvPr/>
          </p:nvSpPr>
          <p:spPr>
            <a:xfrm>
              <a:off x="4858858" y="2384407"/>
              <a:ext cx="13825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Employees are also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impacted </a:t>
              </a:r>
            </a:p>
          </p:txBody>
        </p:sp>
        <p:sp>
          <p:nvSpPr>
            <p:cNvPr id="48" name="TextBox 47"/>
            <p:cNvSpPr txBox="1"/>
            <p:nvPr/>
          </p:nvSpPr>
          <p:spPr>
            <a:xfrm>
              <a:off x="7109356" y="3897901"/>
              <a:ext cx="12128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Increase in digital transactions </a:t>
              </a:r>
            </a:p>
          </p:txBody>
        </p:sp>
        <p:sp>
          <p:nvSpPr>
            <p:cNvPr id="49" name="TextBox 48"/>
            <p:cNvSpPr txBox="1"/>
            <p:nvPr/>
          </p:nvSpPr>
          <p:spPr>
            <a:xfrm>
              <a:off x="4349532" y="2949471"/>
              <a:ext cx="9526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Rise of purpose </a:t>
              </a:r>
            </a:p>
          </p:txBody>
        </p:sp>
        <p:sp>
          <p:nvSpPr>
            <p:cNvPr id="50" name="TextBox 49"/>
            <p:cNvSpPr txBox="1"/>
            <p:nvPr/>
          </p:nvSpPr>
          <p:spPr>
            <a:xfrm>
              <a:off x="5245101" y="5492502"/>
              <a:ext cx="8355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Home working </a:t>
              </a:r>
            </a:p>
          </p:txBody>
        </p:sp>
        <p:sp>
          <p:nvSpPr>
            <p:cNvPr id="51" name="TextBox 50"/>
            <p:cNvSpPr txBox="1"/>
            <p:nvPr/>
          </p:nvSpPr>
          <p:spPr>
            <a:xfrm>
              <a:off x="7000221" y="2990189"/>
              <a:ext cx="8355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Greater water demand </a:t>
              </a:r>
            </a:p>
          </p:txBody>
        </p:sp>
        <p:sp>
          <p:nvSpPr>
            <p:cNvPr id="52" name="TextBox 51"/>
            <p:cNvSpPr txBox="1"/>
            <p:nvPr/>
          </p:nvSpPr>
          <p:spPr>
            <a:xfrm>
              <a:off x="6116149" y="5413584"/>
              <a:ext cx="10322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Need for flexible affordability support </a:t>
              </a:r>
            </a:p>
          </p:txBody>
        </p:sp>
        <p:sp>
          <p:nvSpPr>
            <p:cNvPr id="53" name="TextBox 52"/>
            <p:cNvSpPr txBox="1"/>
            <p:nvPr/>
          </p:nvSpPr>
          <p:spPr>
            <a:xfrm>
              <a:off x="3976215" y="3889885"/>
              <a:ext cx="114028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Traceable but not transmittable </a:t>
              </a:r>
            </a:p>
          </p:txBody>
        </p:sp>
        <p:sp>
          <p:nvSpPr>
            <p:cNvPr id="54" name="TextBox 53"/>
            <p:cNvSpPr txBox="1"/>
            <p:nvPr/>
          </p:nvSpPr>
          <p:spPr>
            <a:xfrm>
              <a:off x="4303646" y="4768014"/>
              <a:ext cx="100751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Technology, policy and process  redesign</a:t>
              </a:r>
            </a:p>
          </p:txBody>
        </p:sp>
        <p:sp>
          <p:nvSpPr>
            <p:cNvPr id="55" name="TextBox 54"/>
            <p:cNvSpPr txBox="1"/>
            <p:nvPr/>
          </p:nvSpPr>
          <p:spPr>
            <a:xfrm>
              <a:off x="6007052" y="2300651"/>
              <a:ext cx="12128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Extreme in region variations</a:t>
              </a:r>
            </a:p>
          </p:txBody>
        </p:sp>
        <p:sp>
          <p:nvSpPr>
            <p:cNvPr id="56" name="TextBox 55"/>
            <p:cNvSpPr txBox="1"/>
            <p:nvPr/>
          </p:nvSpPr>
          <p:spPr>
            <a:xfrm>
              <a:off x="6889536" y="4808294"/>
              <a:ext cx="12128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a:ea typeface="+mn-ea"/>
                  <a:cs typeface="+mn-cs"/>
                </a:rPr>
                <a:t>Changes to market arrangements </a:t>
              </a:r>
            </a:p>
          </p:txBody>
        </p:sp>
      </p:grpSp>
      <p:pic>
        <p:nvPicPr>
          <p:cNvPr id="57" name="Picture 56"/>
          <p:cNvPicPr>
            <a:picLocks noChangeAspect="1"/>
          </p:cNvPicPr>
          <p:nvPr/>
        </p:nvPicPr>
        <p:blipFill rotWithShape="1">
          <a:blip r:embed="rId3">
            <a:extLst>
              <a:ext uri="{28A0092B-C50C-407E-A947-70E740481C1C}">
                <a14:useLocalDpi xmlns:a14="http://schemas.microsoft.com/office/drawing/2010/main" val="0"/>
              </a:ext>
            </a:extLst>
          </a:blip>
          <a:srcRect r="79960" b="68526"/>
          <a:stretch/>
        </p:blipFill>
        <p:spPr>
          <a:xfrm>
            <a:off x="5287862" y="2809488"/>
            <a:ext cx="1631033" cy="1709693"/>
          </a:xfrm>
          <a:prstGeom prst="rect">
            <a:avLst/>
          </a:prstGeom>
        </p:spPr>
      </p:pic>
      <p:sp>
        <p:nvSpPr>
          <p:cNvPr id="58" name="Title 1"/>
          <p:cNvSpPr txBox="1">
            <a:spLocks/>
          </p:cNvSpPr>
          <p:nvPr/>
        </p:nvSpPr>
        <p:spPr>
          <a:xfrm>
            <a:off x="216306" y="178570"/>
            <a:ext cx="8528958" cy="1073151"/>
          </a:xfrm>
          <a:prstGeom prst="rect">
            <a:avLst/>
          </a:prstGeom>
        </p:spPr>
        <p:txBody>
          <a:bodyPr lIns="0" tIns="0" rIns="0" bIns="0"/>
          <a:lstStyle>
            <a:lvl1pPr algn="l" defTabSz="685800" rtl="0" eaLnBrk="1" latinLnBrk="0" hangingPunct="1">
              <a:lnSpc>
                <a:spcPct val="90000"/>
              </a:lnSpc>
              <a:spcBef>
                <a:spcPct val="0"/>
              </a:spcBef>
              <a:buNone/>
              <a:defRPr sz="4000" b="1" i="0" kern="1200">
                <a:solidFill>
                  <a:srgbClr val="014E43"/>
                </a:solidFill>
                <a:latin typeface="Calibri"/>
                <a:ea typeface="+mj-ea"/>
                <a:cs typeface="Calibri"/>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014E43"/>
                </a:solidFill>
                <a:effectLst/>
                <a:uLnTx/>
                <a:uFillTx/>
                <a:latin typeface="Calibri"/>
                <a:ea typeface="+mj-ea"/>
                <a:cs typeface="Calibri"/>
              </a:rPr>
              <a:t>The reality of what we faced </a:t>
            </a:r>
          </a:p>
        </p:txBody>
      </p:sp>
    </p:spTree>
    <p:extLst>
      <p:ext uri="{BB962C8B-B14F-4D97-AF65-F5344CB8AC3E}">
        <p14:creationId xmlns:p14="http://schemas.microsoft.com/office/powerpoint/2010/main" val="3937382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15899" y="488823"/>
            <a:ext cx="10933380" cy="1073151"/>
          </a:xfrm>
        </p:spPr>
        <p:txBody>
          <a:bodyPr/>
          <a:lstStyle/>
          <a:p>
            <a:r>
              <a:rPr lang="en-GB"/>
              <a:t>Customer focussed support</a:t>
            </a:r>
          </a:p>
        </p:txBody>
      </p:sp>
      <p:sp>
        <p:nvSpPr>
          <p:cNvPr id="26" name="Rounded Rectangle 25"/>
          <p:cNvSpPr/>
          <p:nvPr/>
        </p:nvSpPr>
        <p:spPr>
          <a:xfrm>
            <a:off x="3456779" y="1198786"/>
            <a:ext cx="4239422" cy="1955326"/>
          </a:xfrm>
          <a:prstGeom prst="roundRect">
            <a:avLst>
              <a:gd name="adj" fmla="val 5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6" name="Group 35"/>
          <p:cNvGrpSpPr/>
          <p:nvPr/>
        </p:nvGrpSpPr>
        <p:grpSpPr>
          <a:xfrm>
            <a:off x="269929" y="1202413"/>
            <a:ext cx="7456771" cy="5024416"/>
            <a:chOff x="696684" y="1484462"/>
            <a:chExt cx="7029723" cy="4677566"/>
          </a:xfrm>
        </p:grpSpPr>
        <p:sp>
          <p:nvSpPr>
            <p:cNvPr id="25" name="Rounded Rectangle 24"/>
            <p:cNvSpPr/>
            <p:nvPr/>
          </p:nvSpPr>
          <p:spPr>
            <a:xfrm>
              <a:off x="696684" y="1488034"/>
              <a:ext cx="2788929" cy="4673994"/>
            </a:xfrm>
            <a:prstGeom prst="roundRect">
              <a:avLst>
                <a:gd name="adj" fmla="val 5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p:nvSpPr>
          <p:spPr>
            <a:xfrm>
              <a:off x="5599905" y="1484462"/>
              <a:ext cx="2126502" cy="1733505"/>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24E43"/>
                  </a:solidFill>
                  <a:effectLst/>
                  <a:uLnTx/>
                  <a:uFillTx/>
                  <a:latin typeface="Calibri" panose="020F0502020204030204"/>
                  <a:ea typeface="+mn-ea"/>
                  <a:cs typeface="+mn-cs"/>
                </a:rPr>
                <a:t>Targeted support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panose="020F0502020204030204"/>
                  <a:ea typeface="+mn-ea"/>
                  <a:cs typeface="+mn-cs"/>
                </a:rPr>
                <a:t>£71m </a:t>
              </a: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of shareholder funds to support affordability enabling support to </a:t>
              </a:r>
              <a:r>
                <a:rPr kumimoji="0" lang="en-GB" sz="1800" b="1" i="0" u="none" strike="noStrike" kern="1200" cap="none" spc="0" normalizeH="0" baseline="0" noProof="0">
                  <a:ln>
                    <a:noFill/>
                  </a:ln>
                  <a:solidFill>
                    <a:srgbClr val="000000"/>
                  </a:solidFill>
                  <a:effectLst/>
                  <a:uLnTx/>
                  <a:uFillTx/>
                  <a:latin typeface="Calibri" panose="020F0502020204030204"/>
                  <a:ea typeface="+mn-ea"/>
                  <a:cs typeface="+mn-cs"/>
                </a:rPr>
                <a:t>200k </a:t>
              </a: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customers </a:t>
              </a:r>
            </a:p>
          </p:txBody>
        </p:sp>
      </p:grpSp>
      <p:grpSp>
        <p:nvGrpSpPr>
          <p:cNvPr id="39" name="Group 38"/>
          <p:cNvGrpSpPr/>
          <p:nvPr/>
        </p:nvGrpSpPr>
        <p:grpSpPr>
          <a:xfrm>
            <a:off x="7874129" y="1195363"/>
            <a:ext cx="3809237" cy="1958749"/>
            <a:chOff x="6995160" y="4009595"/>
            <a:chExt cx="4282440" cy="2070684"/>
          </a:xfrm>
        </p:grpSpPr>
        <p:sp>
          <p:nvSpPr>
            <p:cNvPr id="28" name="Rounded Rectangle 27"/>
            <p:cNvSpPr/>
            <p:nvPr/>
          </p:nvSpPr>
          <p:spPr>
            <a:xfrm>
              <a:off x="6995160" y="4009595"/>
              <a:ext cx="4282440" cy="2070684"/>
            </a:xfrm>
            <a:prstGeom prst="roundRect">
              <a:avLst>
                <a:gd name="adj" fmla="val 5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Rectangle 13"/>
            <p:cNvSpPr/>
            <p:nvPr/>
          </p:nvSpPr>
          <p:spPr>
            <a:xfrm>
              <a:off x="7079278" y="4085887"/>
              <a:ext cx="4127414" cy="683266"/>
            </a:xfrm>
            <a:prstGeom prst="rect">
              <a:avLst/>
            </a:prstGeom>
          </p:spPr>
          <p:txBody>
            <a:bodyPr wrap="square">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GB" sz="2000" b="1" i="0" u="none" strike="noStrike" kern="1200" cap="none" spc="0" normalizeH="0" baseline="0" noProof="0">
                  <a:ln>
                    <a:noFill/>
                  </a:ln>
                  <a:solidFill>
                    <a:srgbClr val="024E43"/>
                  </a:solidFill>
                  <a:effectLst/>
                  <a:uLnTx/>
                  <a:uFillTx/>
                  <a:latin typeface="Calibri" panose="020F0502020204030204"/>
                  <a:ea typeface="+mn-ea"/>
                  <a:cs typeface="+mn-cs"/>
                </a:rPr>
                <a:t>Extending our Priority Services offering</a:t>
              </a:r>
            </a:p>
          </p:txBody>
        </p:sp>
      </p:grpSp>
      <p:grpSp>
        <p:nvGrpSpPr>
          <p:cNvPr id="40" name="Group 39"/>
          <p:cNvGrpSpPr/>
          <p:nvPr/>
        </p:nvGrpSpPr>
        <p:grpSpPr>
          <a:xfrm>
            <a:off x="3436233" y="3277799"/>
            <a:ext cx="2559887" cy="2949031"/>
            <a:chOff x="6367712" y="2424907"/>
            <a:chExt cx="2775404" cy="3272265"/>
          </a:xfrm>
        </p:grpSpPr>
        <p:sp>
          <p:nvSpPr>
            <p:cNvPr id="27" name="Rounded Rectangle 26"/>
            <p:cNvSpPr/>
            <p:nvPr/>
          </p:nvSpPr>
          <p:spPr>
            <a:xfrm>
              <a:off x="6389988" y="2424907"/>
              <a:ext cx="2632910" cy="3272265"/>
            </a:xfrm>
            <a:prstGeom prst="roundRect">
              <a:avLst>
                <a:gd name="adj" fmla="val 5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Rectangle 14"/>
            <p:cNvSpPr/>
            <p:nvPr/>
          </p:nvSpPr>
          <p:spPr>
            <a:xfrm>
              <a:off x="6367712" y="3329638"/>
              <a:ext cx="2775404" cy="2031991"/>
            </a:xfrm>
            <a:prstGeom prst="rect">
              <a:avLst/>
            </a:prstGeom>
          </p:spPr>
          <p:txBody>
            <a:bodyPr wrap="square">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GB" sz="2000" b="1" i="0" u="none" strike="noStrike" kern="1200" cap="none" spc="0" normalizeH="0" baseline="0" noProof="0">
                  <a:ln>
                    <a:noFill/>
                  </a:ln>
                  <a:solidFill>
                    <a:srgbClr val="024E43"/>
                  </a:solidFill>
                  <a:effectLst/>
                  <a:uLnTx/>
                  <a:uFillTx/>
                  <a:latin typeface="Calibri" panose="020F0502020204030204"/>
                  <a:ea typeface="+mn-ea"/>
                  <a:cs typeface="+mn-cs"/>
                </a:rPr>
                <a:t>Lowest bill guarantee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Our price promise for customers that could benefit from a water meter, but are worried that it might cost them more</a:t>
              </a:r>
            </a:p>
          </p:txBody>
        </p:sp>
      </p:grpSp>
      <p:sp>
        <p:nvSpPr>
          <p:cNvPr id="4" name="Round Same Side Corner Rectangle 3"/>
          <p:cNvSpPr/>
          <p:nvPr/>
        </p:nvSpPr>
        <p:spPr>
          <a:xfrm>
            <a:off x="3436233" y="1195363"/>
            <a:ext cx="1985807" cy="1958749"/>
          </a:xfrm>
          <a:prstGeom prst="round2SameRect">
            <a:avLst>
              <a:gd name="adj1" fmla="val 5693"/>
              <a:gd name="adj2" fmla="val 6585"/>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6498" y="1335307"/>
            <a:ext cx="2145502" cy="214550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2369" y="2855646"/>
            <a:ext cx="1659671" cy="1659671"/>
          </a:xfrm>
          <a:prstGeom prst="rect">
            <a:avLst/>
          </a:prstGeom>
        </p:spPr>
      </p:pic>
      <p:sp>
        <p:nvSpPr>
          <p:cNvPr id="32" name="Rectangle 31"/>
          <p:cNvSpPr/>
          <p:nvPr/>
        </p:nvSpPr>
        <p:spPr>
          <a:xfrm>
            <a:off x="446748" y="4093161"/>
            <a:ext cx="2725872" cy="1277273"/>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24E43"/>
                </a:solidFill>
                <a:effectLst/>
                <a:uLnTx/>
                <a:uFillTx/>
                <a:latin typeface="Calibri" panose="020F0502020204030204"/>
                <a:ea typeface="+mn-ea"/>
                <a:cs typeface="+mn-cs"/>
              </a:rPr>
              <a:t>Just Breath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As a result of Covid or transition to Universal Credit </a:t>
            </a:r>
            <a:endParaRPr kumimoji="0" lang="en-GB" sz="20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Rectangle 23"/>
          <p:cNvSpPr/>
          <p:nvPr/>
        </p:nvSpPr>
        <p:spPr>
          <a:xfrm>
            <a:off x="6642099" y="3319292"/>
            <a:ext cx="368242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24E43"/>
                </a:solidFill>
                <a:effectLst/>
                <a:uLnTx/>
                <a:uFillTx/>
                <a:latin typeface="Calibri" panose="020F0502020204030204"/>
                <a:ea typeface="+mn-ea"/>
                <a:cs typeface="+mn-cs"/>
              </a:rPr>
              <a:t>Forecast support scheme sign-up rates</a:t>
            </a:r>
          </a:p>
        </p:txBody>
      </p:sp>
      <p:sp>
        <p:nvSpPr>
          <p:cNvPr id="2" name="TextBox 1"/>
          <p:cNvSpPr txBox="1"/>
          <p:nvPr/>
        </p:nvSpPr>
        <p:spPr>
          <a:xfrm>
            <a:off x="7920897" y="1554122"/>
            <a:ext cx="249238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improving the quality and scale of the support we provide with customers and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Rounded Rectangle 4"/>
          <p:cNvSpPr/>
          <p:nvPr/>
        </p:nvSpPr>
        <p:spPr>
          <a:xfrm>
            <a:off x="5996120" y="3267756"/>
            <a:ext cx="2322056" cy="2959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ound Same Side Corner Rectangle 29"/>
          <p:cNvSpPr/>
          <p:nvPr/>
        </p:nvSpPr>
        <p:spPr>
          <a:xfrm>
            <a:off x="5903138" y="3953324"/>
            <a:ext cx="2508020" cy="2541106"/>
          </a:xfrm>
          <a:prstGeom prst="round2SameRect">
            <a:avLst>
              <a:gd name="adj1" fmla="val 9814"/>
              <a:gd name="adj2" fmla="val 62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800" b="1" i="0" u="none" strike="noStrike" kern="1200" cap="none" spc="0" normalizeH="0" baseline="0" noProof="0">
              <a:ln>
                <a:noFill/>
              </a:ln>
              <a:solidFill>
                <a:srgbClr val="024E43"/>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024E43"/>
                </a:solidFill>
                <a:effectLst/>
                <a:uLnTx/>
                <a:uFillTx/>
                <a:latin typeface="Calibri" panose="020F0502020204030204" pitchFamily="34" charset="0"/>
                <a:ea typeface="+mn-ea"/>
                <a:cs typeface="+mn-cs"/>
              </a:rPr>
              <a:t>Hardship Hub pivotal in enabling community support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Co</a:t>
            </a:r>
            <a:r>
              <a:rPr kumimoji="0" lang="en-GB" sz="1800" b="0" i="0" u="none" strike="noStrike" kern="1200" cap="none" spc="-20" normalizeH="0" baseline="0" noProof="0">
                <a:ln>
                  <a:noFill/>
                </a:ln>
                <a:solidFill>
                  <a:srgbClr val="024E43"/>
                </a:solidFill>
                <a:effectLst/>
                <a:uLnTx/>
                <a:uFillTx/>
                <a:latin typeface="Calibri" panose="020F0502020204030204"/>
                <a:ea typeface="+mn-ea"/>
                <a:cs typeface="Calibri"/>
              </a:rPr>
              <a:t>n</a:t>
            </a:r>
            <a:r>
              <a:rPr kumimoji="0" lang="en-GB" sz="1800" b="0" i="0" u="none" strike="noStrike" kern="1200" cap="none" spc="-25" normalizeH="0" baseline="0" noProof="0">
                <a:ln>
                  <a:noFill/>
                </a:ln>
                <a:solidFill>
                  <a:srgbClr val="024E43"/>
                </a:solidFill>
                <a:effectLst/>
                <a:uLnTx/>
                <a:uFillTx/>
                <a:latin typeface="Calibri" panose="020F0502020204030204"/>
                <a:ea typeface="+mn-ea"/>
                <a:cs typeface="Calibri"/>
              </a:rPr>
              <a:t>t</a:t>
            </a:r>
            <a:r>
              <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rPr>
              <a:t>ains</a:t>
            </a:r>
            <a:r>
              <a:rPr kumimoji="0" lang="en-GB" sz="1800" b="0" i="0" u="none" strike="noStrike" kern="1200" cap="none" spc="-15" normalizeH="0" baseline="0" noProof="0">
                <a:ln>
                  <a:noFill/>
                </a:ln>
                <a:solidFill>
                  <a:srgbClr val="024E43"/>
                </a:solidFill>
                <a:effectLst/>
                <a:uLnTx/>
                <a:uFillTx/>
                <a:latin typeface="Calibri" panose="020F0502020204030204"/>
                <a:ea typeface="+mn-ea"/>
                <a:cs typeface="Calibri"/>
              </a:rPr>
              <a:t> </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o</a:t>
            </a:r>
            <a:r>
              <a:rPr kumimoji="0" lang="en-GB" sz="1800" b="0" i="0" u="none" strike="noStrike" kern="1200" cap="none" spc="-25" normalizeH="0" baseline="0" noProof="0">
                <a:ln>
                  <a:noFill/>
                </a:ln>
                <a:solidFill>
                  <a:srgbClr val="024E43"/>
                </a:solidFill>
                <a:effectLst/>
                <a:uLnTx/>
                <a:uFillTx/>
                <a:latin typeface="Calibri" panose="020F0502020204030204"/>
                <a:ea typeface="+mn-ea"/>
                <a:cs typeface="Calibri"/>
              </a:rPr>
              <a:t>v</a:t>
            </a:r>
            <a:r>
              <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rPr>
              <a:t>er</a:t>
            </a:r>
            <a:r>
              <a:rPr kumimoji="0" lang="en-GB" sz="1800" b="0" i="0" u="none" strike="noStrike" kern="1200" cap="none" spc="15" normalizeH="0" baseline="0" noProof="0">
                <a:ln>
                  <a:noFill/>
                </a:ln>
                <a:solidFill>
                  <a:srgbClr val="024E43"/>
                </a:solidFill>
                <a:effectLst/>
                <a:uLnTx/>
                <a:uFillTx/>
                <a:latin typeface="Calibri" panose="020F0502020204030204"/>
                <a:ea typeface="+mn-ea"/>
                <a:cs typeface="Calibri"/>
              </a:rPr>
              <a:t> </a:t>
            </a:r>
            <a:r>
              <a:rPr kumimoji="0" lang="en-GB" sz="1800" b="1" i="0" u="none" strike="noStrike" kern="1200" cap="none" spc="-5" normalizeH="0" baseline="0" noProof="0">
                <a:ln>
                  <a:noFill/>
                </a:ln>
                <a:solidFill>
                  <a:srgbClr val="024E43"/>
                </a:solidFill>
                <a:effectLst/>
                <a:uLnTx/>
                <a:uFillTx/>
                <a:latin typeface="Calibri" panose="020F0502020204030204"/>
                <a:ea typeface="+mn-ea"/>
                <a:cs typeface="Calibri"/>
              </a:rPr>
              <a:t>50</a:t>
            </a:r>
            <a:r>
              <a:rPr kumimoji="0" lang="en-GB" sz="1800" b="1" i="0" u="none" strike="noStrike" kern="1200" cap="none" spc="0" normalizeH="0" baseline="0" noProof="0">
                <a:ln>
                  <a:noFill/>
                </a:ln>
                <a:solidFill>
                  <a:srgbClr val="024E43"/>
                </a:solidFill>
                <a:effectLst/>
                <a:uLnTx/>
                <a:uFillTx/>
                <a:latin typeface="Calibri" panose="020F0502020204030204"/>
                <a:ea typeface="+mn-ea"/>
                <a:cs typeface="Calibri"/>
              </a:rPr>
              <a:t>0 </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schem</a:t>
            </a:r>
            <a:r>
              <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rPr>
              <a:t>es</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 </a:t>
            </a:r>
            <a:r>
              <a:rPr kumimoji="0" lang="en-GB" sz="1800" b="0" i="0" u="none" strike="noStrike" kern="1200" cap="none" spc="-10" normalizeH="0" baseline="0" noProof="0">
                <a:ln>
                  <a:noFill/>
                </a:ln>
                <a:solidFill>
                  <a:srgbClr val="024E43"/>
                </a:solidFill>
                <a:effectLst/>
                <a:uLnTx/>
                <a:uFillTx/>
                <a:latin typeface="Calibri" panose="020F0502020204030204"/>
                <a:ea typeface="+mn-ea"/>
                <a:cs typeface="Calibri"/>
              </a:rPr>
              <a:t>f</a:t>
            </a:r>
            <a:r>
              <a:rPr kumimoji="0" lang="en-GB" sz="1800" b="0" i="0" u="none" strike="noStrike" kern="1200" cap="none" spc="-25" normalizeH="0" baseline="0" noProof="0">
                <a:ln>
                  <a:noFill/>
                </a:ln>
                <a:solidFill>
                  <a:srgbClr val="024E43"/>
                </a:solidFill>
                <a:effectLst/>
                <a:uLnTx/>
                <a:uFillTx/>
                <a:latin typeface="Calibri" panose="020F0502020204030204"/>
                <a:ea typeface="+mn-ea"/>
                <a:cs typeface="Calibri"/>
              </a:rPr>
              <a:t>r</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om </a:t>
            </a:r>
            <a:r>
              <a:rPr kumimoji="0" lang="en-GB" sz="1800" b="1" i="0" u="none" strike="noStrike" kern="1200" cap="none" spc="-5" normalizeH="0" baseline="0" noProof="0">
                <a:ln>
                  <a:noFill/>
                </a:ln>
                <a:solidFill>
                  <a:srgbClr val="024E43"/>
                </a:solidFill>
                <a:effectLst/>
                <a:uLnTx/>
                <a:uFillTx/>
                <a:latin typeface="Calibri" panose="020F0502020204030204"/>
                <a:ea typeface="+mn-ea"/>
                <a:cs typeface="Calibri"/>
              </a:rPr>
              <a:t>30</a:t>
            </a:r>
            <a:r>
              <a:rPr kumimoji="0" lang="en-GB" sz="1800" b="1" i="0" u="none" strike="noStrike" kern="1200" cap="none" spc="0" normalizeH="0" baseline="0" noProof="0">
                <a:ln>
                  <a:noFill/>
                </a:ln>
                <a:solidFill>
                  <a:srgbClr val="024E43"/>
                </a:solidFill>
                <a:effectLst/>
                <a:uLnTx/>
                <a:uFillTx/>
                <a:latin typeface="Calibri" panose="020F0502020204030204"/>
                <a:ea typeface="+mn-ea"/>
                <a:cs typeface="Calibri"/>
              </a:rPr>
              <a:t>0</a:t>
            </a:r>
            <a:r>
              <a:rPr kumimoji="0" lang="en-GB" sz="1800" b="1" i="0" u="none" strike="noStrike" kern="1200" cap="none" spc="5" normalizeH="0" baseline="0" noProof="0">
                <a:ln>
                  <a:noFill/>
                </a:ln>
                <a:solidFill>
                  <a:srgbClr val="024E43"/>
                </a:solidFill>
                <a:effectLst/>
                <a:uLnTx/>
                <a:uFillTx/>
                <a:latin typeface="Calibri" panose="020F0502020204030204"/>
                <a:ea typeface="+mn-ea"/>
                <a:cs typeface="Calibri"/>
              </a:rPr>
              <a:t> </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o</a:t>
            </a:r>
            <a:r>
              <a:rPr kumimoji="0" lang="en-GB" sz="1800" b="0" i="0" u="none" strike="noStrike" kern="1200" cap="none" spc="-25" normalizeH="0" baseline="0" noProof="0">
                <a:ln>
                  <a:noFill/>
                </a:ln>
                <a:solidFill>
                  <a:srgbClr val="024E43"/>
                </a:solidFill>
                <a:effectLst/>
                <a:uLnTx/>
                <a:uFillTx/>
                <a:latin typeface="Calibri" panose="020F0502020204030204"/>
                <a:ea typeface="+mn-ea"/>
                <a:cs typeface="Calibri"/>
              </a:rPr>
              <a:t>r</a:t>
            </a:r>
            <a:r>
              <a:rPr kumimoji="0" lang="en-GB" sz="1800" b="0" i="0" u="none" strike="noStrike" kern="1200" cap="none" spc="-30" normalizeH="0" baseline="0" noProof="0">
                <a:ln>
                  <a:noFill/>
                </a:ln>
                <a:solidFill>
                  <a:srgbClr val="024E43"/>
                </a:solidFill>
                <a:effectLst/>
                <a:uLnTx/>
                <a:uFillTx/>
                <a:latin typeface="Calibri" panose="020F0502020204030204"/>
                <a:ea typeface="+mn-ea"/>
                <a:cs typeface="Calibri"/>
              </a:rPr>
              <a:t>g</a:t>
            </a:r>
            <a:r>
              <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rPr>
              <a:t>ani</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s</a:t>
            </a:r>
            <a:r>
              <a:rPr kumimoji="0" lang="en-GB" sz="1800" b="0" i="0" u="none" strike="noStrike" kern="1200" cap="none" spc="-20" normalizeH="0" baseline="0" noProof="0">
                <a:ln>
                  <a:noFill/>
                </a:ln>
                <a:solidFill>
                  <a:srgbClr val="024E43"/>
                </a:solidFill>
                <a:effectLst/>
                <a:uLnTx/>
                <a:uFillTx/>
                <a:latin typeface="Calibri" panose="020F0502020204030204"/>
                <a:ea typeface="+mn-ea"/>
                <a:cs typeface="Calibri"/>
              </a:rPr>
              <a:t>a</a:t>
            </a:r>
            <a:r>
              <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rPr>
              <a:t>t</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ions</a:t>
            </a:r>
            <a:endPar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endParaRPr>
          </a:p>
        </p:txBody>
      </p:sp>
      <p:sp>
        <p:nvSpPr>
          <p:cNvPr id="31" name="object 9"/>
          <p:cNvSpPr>
            <a:spLocks noChangeAspect="1"/>
          </p:cNvSpPr>
          <p:nvPr/>
        </p:nvSpPr>
        <p:spPr>
          <a:xfrm>
            <a:off x="6235749" y="3278708"/>
            <a:ext cx="2098341" cy="1268065"/>
          </a:xfrm>
          <a:prstGeom prst="rect">
            <a:avLst/>
          </a:prstGeom>
          <a:blipFill>
            <a:blip r:embed="rId6" cstate="email">
              <a:extLst>
                <a:ext uri="{28A0092B-C50C-407E-A947-70E740481C1C}">
                  <a14:useLocalDpi xmlns:a14="http://schemas.microsoft.com/office/drawing/2010/main"/>
                </a:ext>
              </a:extLst>
            </a:blip>
            <a:srcRect/>
            <a:stretch>
              <a:fillRect r="728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34" name="Group 33"/>
          <p:cNvGrpSpPr/>
          <p:nvPr/>
        </p:nvGrpSpPr>
        <p:grpSpPr>
          <a:xfrm>
            <a:off x="8462280" y="3308448"/>
            <a:ext cx="3200264" cy="2949031"/>
            <a:chOff x="6332550" y="2441303"/>
            <a:chExt cx="2632910" cy="3272265"/>
          </a:xfrm>
        </p:grpSpPr>
        <p:sp>
          <p:nvSpPr>
            <p:cNvPr id="35" name="Rounded Rectangle 34"/>
            <p:cNvSpPr/>
            <p:nvPr/>
          </p:nvSpPr>
          <p:spPr>
            <a:xfrm>
              <a:off x="6332550" y="2441303"/>
              <a:ext cx="2632910" cy="3272265"/>
            </a:xfrm>
            <a:prstGeom prst="roundRect">
              <a:avLst>
                <a:gd name="adj" fmla="val 5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p:cNvSpPr/>
            <p:nvPr/>
          </p:nvSpPr>
          <p:spPr>
            <a:xfrm>
              <a:off x="6413022" y="4278985"/>
              <a:ext cx="2398597" cy="1417271"/>
            </a:xfrm>
            <a:prstGeom prst="rect">
              <a:avLst/>
            </a:prstGeom>
          </p:spPr>
          <p:txBody>
            <a:bodyPr wrap="square">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GB" sz="2000" b="1" i="0" u="none" strike="noStrike" kern="1200" cap="none" spc="0" normalizeH="0" baseline="0" noProof="0">
                  <a:ln>
                    <a:noFill/>
                  </a:ln>
                  <a:solidFill>
                    <a:srgbClr val="024E43"/>
                  </a:solidFill>
                  <a:effectLst/>
                  <a:uLnTx/>
                  <a:uFillTx/>
                  <a:latin typeface="Calibri" panose="020F0502020204030204"/>
                  <a:ea typeface="+mn-ea"/>
                  <a:cs typeface="+mn-cs"/>
                </a:rPr>
                <a:t>Supporting communities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panose="020F0502020204030204"/>
                  <a:ea typeface="+mn-ea"/>
                  <a:cs typeface="+mn-cs"/>
                </a:rPr>
                <a:t>700k meals donated </a:t>
              </a: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through remuneration donations to foodbanks in the North West</a:t>
              </a:r>
            </a:p>
          </p:txBody>
        </p:sp>
      </p:grpSp>
      <p:pic>
        <p:nvPicPr>
          <p:cNvPr id="10" name="Picture 9"/>
          <p:cNvPicPr>
            <a:picLocks noChangeAspect="1"/>
          </p:cNvPicPr>
          <p:nvPr/>
        </p:nvPicPr>
        <p:blipFill>
          <a:blip r:embed="rId7"/>
          <a:stretch>
            <a:fillRect/>
          </a:stretch>
        </p:blipFill>
        <p:spPr>
          <a:xfrm>
            <a:off x="8708135" y="3462784"/>
            <a:ext cx="2619375" cy="1448951"/>
          </a:xfrm>
          <a:prstGeom prst="rect">
            <a:avLst/>
          </a:prstGeom>
        </p:spPr>
      </p:pic>
      <p:sp>
        <p:nvSpPr>
          <p:cNvPr id="41" name="object 6"/>
          <p:cNvSpPr/>
          <p:nvPr/>
        </p:nvSpPr>
        <p:spPr>
          <a:xfrm>
            <a:off x="446748" y="1517541"/>
            <a:ext cx="2579620" cy="2376860"/>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92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15899" y="488823"/>
            <a:ext cx="10933380" cy="1073151"/>
          </a:xfrm>
        </p:spPr>
        <p:txBody>
          <a:bodyPr/>
          <a:lstStyle/>
          <a:p>
            <a:r>
              <a:rPr lang="en-GB"/>
              <a:t>Employee focussed support</a:t>
            </a:r>
          </a:p>
        </p:txBody>
      </p:sp>
      <p:sp>
        <p:nvSpPr>
          <p:cNvPr id="25" name="Rounded Rectangle 24"/>
          <p:cNvSpPr/>
          <p:nvPr/>
        </p:nvSpPr>
        <p:spPr>
          <a:xfrm>
            <a:off x="269929" y="1206250"/>
            <a:ext cx="5043273" cy="5020579"/>
          </a:xfrm>
          <a:prstGeom prst="roundRect">
            <a:avLst>
              <a:gd name="adj" fmla="val 5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p:cNvSpPr/>
          <p:nvPr/>
        </p:nvSpPr>
        <p:spPr>
          <a:xfrm>
            <a:off x="7816661" y="1267533"/>
            <a:ext cx="3671341" cy="646331"/>
          </a:xfrm>
          <a:prstGeom prst="rect">
            <a:avLst/>
          </a:prstGeom>
        </p:spPr>
        <p:txBody>
          <a:bodyPr wrap="square">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GB" sz="2000" b="1" i="0" u="none" strike="noStrike" kern="1200" cap="none" spc="0" normalizeH="0" baseline="0" noProof="0">
                <a:ln>
                  <a:noFill/>
                </a:ln>
                <a:solidFill>
                  <a:srgbClr val="024E43"/>
                </a:solidFill>
                <a:effectLst/>
                <a:uLnTx/>
                <a:uFillTx/>
                <a:latin typeface="Calibri" panose="020F0502020204030204"/>
                <a:ea typeface="+mn-ea"/>
                <a:cs typeface="+mn-cs"/>
              </a:rPr>
              <a:t>Extending our Priority Services offering</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6498" y="1335307"/>
            <a:ext cx="2145502" cy="2145502"/>
          </a:xfrm>
          <a:prstGeom prst="rect">
            <a:avLst/>
          </a:prstGeom>
        </p:spPr>
      </p:pic>
      <p:sp>
        <p:nvSpPr>
          <p:cNvPr id="32" name="Rectangle 31"/>
          <p:cNvSpPr/>
          <p:nvPr/>
        </p:nvSpPr>
        <p:spPr>
          <a:xfrm>
            <a:off x="396014" y="4459061"/>
            <a:ext cx="4810986" cy="1431161"/>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24E43"/>
                </a:solidFill>
                <a:effectLst/>
                <a:uLnTx/>
                <a:uFillTx/>
                <a:latin typeface="Calibri" panose="020F0502020204030204"/>
                <a:ea typeface="+mn-ea"/>
                <a:cs typeface="+mn-cs"/>
              </a:rPr>
              <a:t>We are hear to help</a:t>
            </a:r>
          </a:p>
          <a:p>
            <a:pPr marL="285750" marR="0" lvl="0" indent="-285750" algn="l" defTabSz="914400" rtl="0" eaLnBrk="1" fontAlgn="auto" latinLnBrk="0" hangingPunct="1">
              <a:lnSpc>
                <a:spcPct val="100000"/>
              </a:lnSpc>
              <a:spcBef>
                <a:spcPts val="600"/>
              </a:spcBef>
              <a:spcAft>
                <a:spcPts val="0"/>
              </a:spcAft>
              <a:buClrTx/>
              <a:buSzTx/>
              <a:buFontTx/>
              <a:buChar char="-"/>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Supporting our colleagues families</a:t>
            </a:r>
          </a:p>
          <a:p>
            <a:pPr marL="285750" marR="0" lvl="0" indent="-285750" algn="l" defTabSz="914400" rtl="0" eaLnBrk="1" fontAlgn="auto" latinLnBrk="0" hangingPunct="1">
              <a:lnSpc>
                <a:spcPct val="100000"/>
              </a:lnSpc>
              <a:spcBef>
                <a:spcPts val="600"/>
              </a:spcBef>
              <a:spcAft>
                <a:spcPts val="0"/>
              </a:spcAft>
              <a:buClrTx/>
              <a:buSzTx/>
              <a:buFontTx/>
              <a:buChar char="-"/>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‘Lifeline when we didn’t know where to turn’ </a:t>
            </a:r>
          </a:p>
          <a:p>
            <a:pPr marL="285750" marR="0" lvl="0" indent="-285750" algn="l" defTabSz="914400" rtl="0" eaLnBrk="1" fontAlgn="auto" latinLnBrk="0" hangingPunct="1">
              <a:lnSpc>
                <a:spcPct val="100000"/>
              </a:lnSpc>
              <a:spcBef>
                <a:spcPts val="600"/>
              </a:spcBef>
              <a:spcAft>
                <a:spcPts val="0"/>
              </a:spcAft>
              <a:buClrTx/>
              <a:buSzTx/>
              <a:buFontTx/>
              <a:buChar char="-"/>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150 colleagues supported value of £350k </a:t>
            </a:r>
            <a:endParaRPr kumimoji="0" lang="en-GB" sz="20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Rectangle 23"/>
          <p:cNvSpPr/>
          <p:nvPr/>
        </p:nvSpPr>
        <p:spPr>
          <a:xfrm>
            <a:off x="6642099" y="3319292"/>
            <a:ext cx="368242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24E43"/>
                </a:solidFill>
                <a:effectLst/>
                <a:uLnTx/>
                <a:uFillTx/>
                <a:latin typeface="Calibri" panose="020F0502020204030204"/>
                <a:ea typeface="+mn-ea"/>
                <a:cs typeface="+mn-cs"/>
              </a:rPr>
              <a:t>Forecast support scheme sign-up rates</a:t>
            </a:r>
          </a:p>
        </p:txBody>
      </p:sp>
      <p:sp>
        <p:nvSpPr>
          <p:cNvPr id="30" name="Round Same Side Corner Rectangle 29"/>
          <p:cNvSpPr/>
          <p:nvPr/>
        </p:nvSpPr>
        <p:spPr>
          <a:xfrm>
            <a:off x="5903138" y="3953324"/>
            <a:ext cx="2508020" cy="2541106"/>
          </a:xfrm>
          <a:prstGeom prst="round2SameRect">
            <a:avLst>
              <a:gd name="adj1" fmla="val 9814"/>
              <a:gd name="adj2" fmla="val 62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800" b="1" i="0" u="none" strike="noStrike" kern="1200" cap="none" spc="0" normalizeH="0" baseline="0" noProof="0">
              <a:ln>
                <a:noFill/>
              </a:ln>
              <a:solidFill>
                <a:srgbClr val="024E43"/>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024E43"/>
                </a:solidFill>
                <a:effectLst/>
                <a:uLnTx/>
                <a:uFillTx/>
                <a:latin typeface="Calibri" panose="020F0502020204030204" pitchFamily="34" charset="0"/>
                <a:ea typeface="+mn-ea"/>
                <a:cs typeface="+mn-cs"/>
              </a:rPr>
              <a:t>Creation of Hardship Hub to support debt advisors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Co</a:t>
            </a:r>
            <a:r>
              <a:rPr kumimoji="0" lang="en-GB" sz="1800" b="0" i="0" u="none" strike="noStrike" kern="1200" cap="none" spc="-20" normalizeH="0" baseline="0" noProof="0">
                <a:ln>
                  <a:noFill/>
                </a:ln>
                <a:solidFill>
                  <a:srgbClr val="024E43"/>
                </a:solidFill>
                <a:effectLst/>
                <a:uLnTx/>
                <a:uFillTx/>
                <a:latin typeface="Calibri" panose="020F0502020204030204"/>
                <a:ea typeface="+mn-ea"/>
                <a:cs typeface="Calibri"/>
              </a:rPr>
              <a:t>n</a:t>
            </a:r>
            <a:r>
              <a:rPr kumimoji="0" lang="en-GB" sz="1800" b="0" i="0" u="none" strike="noStrike" kern="1200" cap="none" spc="-25" normalizeH="0" baseline="0" noProof="0">
                <a:ln>
                  <a:noFill/>
                </a:ln>
                <a:solidFill>
                  <a:srgbClr val="024E43"/>
                </a:solidFill>
                <a:effectLst/>
                <a:uLnTx/>
                <a:uFillTx/>
                <a:latin typeface="Calibri" panose="020F0502020204030204"/>
                <a:ea typeface="+mn-ea"/>
                <a:cs typeface="Calibri"/>
              </a:rPr>
              <a:t>t</a:t>
            </a:r>
            <a:r>
              <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rPr>
              <a:t>ains</a:t>
            </a:r>
            <a:r>
              <a:rPr kumimoji="0" lang="en-GB" sz="1800" b="0" i="0" u="none" strike="noStrike" kern="1200" cap="none" spc="-15" normalizeH="0" baseline="0" noProof="0">
                <a:ln>
                  <a:noFill/>
                </a:ln>
                <a:solidFill>
                  <a:srgbClr val="024E43"/>
                </a:solidFill>
                <a:effectLst/>
                <a:uLnTx/>
                <a:uFillTx/>
                <a:latin typeface="Calibri" panose="020F0502020204030204"/>
                <a:ea typeface="+mn-ea"/>
                <a:cs typeface="Calibri"/>
              </a:rPr>
              <a:t> </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o</a:t>
            </a:r>
            <a:r>
              <a:rPr kumimoji="0" lang="en-GB" sz="1800" b="0" i="0" u="none" strike="noStrike" kern="1200" cap="none" spc="-25" normalizeH="0" baseline="0" noProof="0">
                <a:ln>
                  <a:noFill/>
                </a:ln>
                <a:solidFill>
                  <a:srgbClr val="024E43"/>
                </a:solidFill>
                <a:effectLst/>
                <a:uLnTx/>
                <a:uFillTx/>
                <a:latin typeface="Calibri" panose="020F0502020204030204"/>
                <a:ea typeface="+mn-ea"/>
                <a:cs typeface="Calibri"/>
              </a:rPr>
              <a:t>v</a:t>
            </a:r>
            <a:r>
              <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rPr>
              <a:t>er</a:t>
            </a:r>
            <a:r>
              <a:rPr kumimoji="0" lang="en-GB" sz="1800" b="0" i="0" u="none" strike="noStrike" kern="1200" cap="none" spc="15" normalizeH="0" baseline="0" noProof="0">
                <a:ln>
                  <a:noFill/>
                </a:ln>
                <a:solidFill>
                  <a:srgbClr val="024E43"/>
                </a:solidFill>
                <a:effectLst/>
                <a:uLnTx/>
                <a:uFillTx/>
                <a:latin typeface="Calibri" panose="020F0502020204030204"/>
                <a:ea typeface="+mn-ea"/>
                <a:cs typeface="Calibri"/>
              </a:rPr>
              <a:t> </a:t>
            </a:r>
            <a:r>
              <a:rPr kumimoji="0" lang="en-GB" sz="1800" b="1" i="0" u="none" strike="noStrike" kern="1200" cap="none" spc="-5" normalizeH="0" baseline="0" noProof="0">
                <a:ln>
                  <a:noFill/>
                </a:ln>
                <a:solidFill>
                  <a:srgbClr val="024E43"/>
                </a:solidFill>
                <a:effectLst/>
                <a:uLnTx/>
                <a:uFillTx/>
                <a:latin typeface="Calibri" panose="020F0502020204030204"/>
                <a:ea typeface="+mn-ea"/>
                <a:cs typeface="Calibri"/>
              </a:rPr>
              <a:t>50</a:t>
            </a:r>
            <a:r>
              <a:rPr kumimoji="0" lang="en-GB" sz="1800" b="1" i="0" u="none" strike="noStrike" kern="1200" cap="none" spc="0" normalizeH="0" baseline="0" noProof="0">
                <a:ln>
                  <a:noFill/>
                </a:ln>
                <a:solidFill>
                  <a:srgbClr val="024E43"/>
                </a:solidFill>
                <a:effectLst/>
                <a:uLnTx/>
                <a:uFillTx/>
                <a:latin typeface="Calibri" panose="020F0502020204030204"/>
                <a:ea typeface="+mn-ea"/>
                <a:cs typeface="Calibri"/>
              </a:rPr>
              <a:t>0 </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schem</a:t>
            </a:r>
            <a:r>
              <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rPr>
              <a:t>es</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 </a:t>
            </a:r>
            <a:r>
              <a:rPr kumimoji="0" lang="en-GB" sz="1800" b="0" i="0" u="none" strike="noStrike" kern="1200" cap="none" spc="-10" normalizeH="0" baseline="0" noProof="0">
                <a:ln>
                  <a:noFill/>
                </a:ln>
                <a:solidFill>
                  <a:srgbClr val="024E43"/>
                </a:solidFill>
                <a:effectLst/>
                <a:uLnTx/>
                <a:uFillTx/>
                <a:latin typeface="Calibri" panose="020F0502020204030204"/>
                <a:ea typeface="+mn-ea"/>
                <a:cs typeface="Calibri"/>
              </a:rPr>
              <a:t>f</a:t>
            </a:r>
            <a:r>
              <a:rPr kumimoji="0" lang="en-GB" sz="1800" b="0" i="0" u="none" strike="noStrike" kern="1200" cap="none" spc="-25" normalizeH="0" baseline="0" noProof="0">
                <a:ln>
                  <a:noFill/>
                </a:ln>
                <a:solidFill>
                  <a:srgbClr val="024E43"/>
                </a:solidFill>
                <a:effectLst/>
                <a:uLnTx/>
                <a:uFillTx/>
                <a:latin typeface="Calibri" panose="020F0502020204030204"/>
                <a:ea typeface="+mn-ea"/>
                <a:cs typeface="Calibri"/>
              </a:rPr>
              <a:t>r</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om </a:t>
            </a:r>
            <a:r>
              <a:rPr kumimoji="0" lang="en-GB" sz="1800" b="1" i="0" u="none" strike="noStrike" kern="1200" cap="none" spc="-5" normalizeH="0" baseline="0" noProof="0">
                <a:ln>
                  <a:noFill/>
                </a:ln>
                <a:solidFill>
                  <a:srgbClr val="024E43"/>
                </a:solidFill>
                <a:effectLst/>
                <a:uLnTx/>
                <a:uFillTx/>
                <a:latin typeface="Calibri" panose="020F0502020204030204"/>
                <a:ea typeface="+mn-ea"/>
                <a:cs typeface="Calibri"/>
              </a:rPr>
              <a:t>30</a:t>
            </a:r>
            <a:r>
              <a:rPr kumimoji="0" lang="en-GB" sz="1800" b="1" i="0" u="none" strike="noStrike" kern="1200" cap="none" spc="0" normalizeH="0" baseline="0" noProof="0">
                <a:ln>
                  <a:noFill/>
                </a:ln>
                <a:solidFill>
                  <a:srgbClr val="024E43"/>
                </a:solidFill>
                <a:effectLst/>
                <a:uLnTx/>
                <a:uFillTx/>
                <a:latin typeface="Calibri" panose="020F0502020204030204"/>
                <a:ea typeface="+mn-ea"/>
                <a:cs typeface="Calibri"/>
              </a:rPr>
              <a:t>0</a:t>
            </a:r>
            <a:r>
              <a:rPr kumimoji="0" lang="en-GB" sz="1800" b="1" i="0" u="none" strike="noStrike" kern="1200" cap="none" spc="5" normalizeH="0" baseline="0" noProof="0">
                <a:ln>
                  <a:noFill/>
                </a:ln>
                <a:solidFill>
                  <a:srgbClr val="024E43"/>
                </a:solidFill>
                <a:effectLst/>
                <a:uLnTx/>
                <a:uFillTx/>
                <a:latin typeface="Calibri" panose="020F0502020204030204"/>
                <a:ea typeface="+mn-ea"/>
                <a:cs typeface="Calibri"/>
              </a:rPr>
              <a:t> </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o</a:t>
            </a:r>
            <a:r>
              <a:rPr kumimoji="0" lang="en-GB" sz="1800" b="0" i="0" u="none" strike="noStrike" kern="1200" cap="none" spc="-25" normalizeH="0" baseline="0" noProof="0">
                <a:ln>
                  <a:noFill/>
                </a:ln>
                <a:solidFill>
                  <a:srgbClr val="024E43"/>
                </a:solidFill>
                <a:effectLst/>
                <a:uLnTx/>
                <a:uFillTx/>
                <a:latin typeface="Calibri" panose="020F0502020204030204"/>
                <a:ea typeface="+mn-ea"/>
                <a:cs typeface="Calibri"/>
              </a:rPr>
              <a:t>r</a:t>
            </a:r>
            <a:r>
              <a:rPr kumimoji="0" lang="en-GB" sz="1800" b="0" i="0" u="none" strike="noStrike" kern="1200" cap="none" spc="-30" normalizeH="0" baseline="0" noProof="0">
                <a:ln>
                  <a:noFill/>
                </a:ln>
                <a:solidFill>
                  <a:srgbClr val="024E43"/>
                </a:solidFill>
                <a:effectLst/>
                <a:uLnTx/>
                <a:uFillTx/>
                <a:latin typeface="Calibri" panose="020F0502020204030204"/>
                <a:ea typeface="+mn-ea"/>
                <a:cs typeface="Calibri"/>
              </a:rPr>
              <a:t>g</a:t>
            </a:r>
            <a:r>
              <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rPr>
              <a:t>ani</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s</a:t>
            </a:r>
            <a:r>
              <a:rPr kumimoji="0" lang="en-GB" sz="1800" b="0" i="0" u="none" strike="noStrike" kern="1200" cap="none" spc="-20" normalizeH="0" baseline="0" noProof="0">
                <a:ln>
                  <a:noFill/>
                </a:ln>
                <a:solidFill>
                  <a:srgbClr val="024E43"/>
                </a:solidFill>
                <a:effectLst/>
                <a:uLnTx/>
                <a:uFillTx/>
                <a:latin typeface="Calibri" panose="020F0502020204030204"/>
                <a:ea typeface="+mn-ea"/>
                <a:cs typeface="Calibri"/>
              </a:rPr>
              <a:t>a</a:t>
            </a:r>
            <a:r>
              <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rPr>
              <a:t>t</a:t>
            </a:r>
            <a:r>
              <a:rPr kumimoji="0" lang="en-GB" sz="1800" b="0" i="0" u="none" strike="noStrike" kern="1200" cap="none" spc="-5" normalizeH="0" baseline="0" noProof="0">
                <a:ln>
                  <a:noFill/>
                </a:ln>
                <a:solidFill>
                  <a:srgbClr val="024E43"/>
                </a:solidFill>
                <a:effectLst/>
                <a:uLnTx/>
                <a:uFillTx/>
                <a:latin typeface="Calibri" panose="020F0502020204030204"/>
                <a:ea typeface="+mn-ea"/>
                <a:cs typeface="Calibri"/>
              </a:rPr>
              <a:t>ions</a:t>
            </a:r>
            <a:endParaRPr kumimoji="0" lang="en-GB" sz="1800" b="0" i="0" u="none" strike="noStrike" kern="1200" cap="none" spc="0" normalizeH="0" baseline="0" noProof="0">
              <a:ln>
                <a:noFill/>
              </a:ln>
              <a:solidFill>
                <a:srgbClr val="024E43"/>
              </a:solidFill>
              <a:effectLst/>
              <a:uLnTx/>
              <a:uFillTx/>
              <a:latin typeface="Calibri" panose="020F0502020204030204"/>
              <a:ea typeface="+mn-ea"/>
              <a:cs typeface="Calibri"/>
            </a:endParaRPr>
          </a:p>
        </p:txBody>
      </p:sp>
      <p:sp>
        <p:nvSpPr>
          <p:cNvPr id="29" name="Rounded Rectangle 28"/>
          <p:cNvSpPr/>
          <p:nvPr/>
        </p:nvSpPr>
        <p:spPr>
          <a:xfrm>
            <a:off x="5715000" y="1206250"/>
            <a:ext cx="6261099" cy="5020579"/>
          </a:xfrm>
          <a:prstGeom prst="roundRect">
            <a:avLst>
              <a:gd name="adj" fmla="val 5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p:cNvSpPr/>
          <p:nvPr/>
        </p:nvSpPr>
        <p:spPr>
          <a:xfrm>
            <a:off x="5843958" y="5016800"/>
            <a:ext cx="5924392" cy="1032396"/>
          </a:xfrm>
          <a:prstGeom prst="rect">
            <a:avLst/>
          </a:prstGeom>
          <a:solidFill>
            <a:srgbClr val="024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C3E088"/>
                </a:solidFill>
                <a:effectLst/>
                <a:uLnTx/>
                <a:uFillTx/>
                <a:latin typeface="Calibri" panose="020F0502020204030204"/>
                <a:ea typeface="+mn-ea"/>
                <a:cs typeface="+mn-cs"/>
              </a:rPr>
              <a:t>Key findings: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+15 higher than the UK Norm and +5 above the UK High Performance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94% of employees are proud to be part of the organisation</a:t>
            </a:r>
          </a:p>
        </p:txBody>
      </p:sp>
      <p:pic>
        <p:nvPicPr>
          <p:cNvPr id="41" name="Picture 40"/>
          <p:cNvPicPr>
            <a:picLocks noChangeAspect="1"/>
          </p:cNvPicPr>
          <p:nvPr/>
        </p:nvPicPr>
        <p:blipFill rotWithShape="1">
          <a:blip r:embed="rId4"/>
          <a:srcRect b="30556"/>
          <a:stretch/>
        </p:blipFill>
        <p:spPr>
          <a:xfrm>
            <a:off x="5830555" y="1335307"/>
            <a:ext cx="5937795" cy="3605293"/>
          </a:xfrm>
          <a:prstGeom prst="rect">
            <a:avLst/>
          </a:prstGeom>
        </p:spPr>
      </p:pic>
      <p:pic>
        <p:nvPicPr>
          <p:cNvPr id="44" name="Picture 43"/>
          <p:cNvPicPr>
            <a:picLocks noChangeAspect="1"/>
          </p:cNvPicPr>
          <p:nvPr/>
        </p:nvPicPr>
        <p:blipFill>
          <a:blip r:embed="rId5"/>
          <a:stretch>
            <a:fillRect/>
          </a:stretch>
        </p:blipFill>
        <p:spPr>
          <a:xfrm>
            <a:off x="6179885" y="83781"/>
            <a:ext cx="1636776" cy="1057656"/>
          </a:xfrm>
          <a:prstGeom prst="rect">
            <a:avLst/>
          </a:prstGeom>
        </p:spPr>
      </p:pic>
      <p:sp>
        <p:nvSpPr>
          <p:cNvPr id="3" name="Rectangle 2"/>
          <p:cNvSpPr/>
          <p:nvPr/>
        </p:nvSpPr>
        <p:spPr>
          <a:xfrm>
            <a:off x="7937500" y="83781"/>
            <a:ext cx="3830850" cy="1057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24E43"/>
                </a:solidFill>
                <a:effectLst/>
                <a:uLnTx/>
                <a:uFillTx/>
                <a:latin typeface="Calibri" panose="020F0502020204030204"/>
                <a:ea typeface="+mn-ea"/>
                <a:cs typeface="+mn-cs"/>
              </a:rPr>
              <a:t>Top 20 glassdoor employer – 4.5/5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24E43"/>
                </a:solidFill>
                <a:effectLst/>
                <a:uLnTx/>
                <a:uFillTx/>
                <a:latin typeface="Calibri" panose="020F0502020204030204"/>
                <a:ea typeface="+mn-ea"/>
                <a:cs typeface="+mn-cs"/>
              </a:rPr>
              <a:t> 91% recommend to a friend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24E43"/>
                </a:solidFill>
                <a:effectLst/>
                <a:uLnTx/>
                <a:uFillTx/>
                <a:latin typeface="Calibri" panose="020F0502020204030204"/>
                <a:ea typeface="+mn-ea"/>
                <a:cs typeface="+mn-cs"/>
              </a:rPr>
              <a:t> 94% CEO approval </a:t>
            </a:r>
          </a:p>
        </p:txBody>
      </p:sp>
      <p:sp>
        <p:nvSpPr>
          <p:cNvPr id="13" name="Rectangle 12"/>
          <p:cNvSpPr/>
          <p:nvPr/>
        </p:nvSpPr>
        <p:spPr>
          <a:xfrm>
            <a:off x="654518" y="1561974"/>
            <a:ext cx="4215865" cy="27020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p:cNvPicPr>
            <a:picLocks noChangeAspect="1"/>
          </p:cNvPicPr>
          <p:nvPr/>
        </p:nvPicPr>
        <p:blipFill>
          <a:blip r:embed="rId6"/>
          <a:stretch>
            <a:fillRect/>
          </a:stretch>
        </p:blipFill>
        <p:spPr>
          <a:xfrm>
            <a:off x="859436" y="1616381"/>
            <a:ext cx="3894871" cy="2593204"/>
          </a:xfrm>
          <a:prstGeom prst="rect">
            <a:avLst/>
          </a:prstGeom>
        </p:spPr>
      </p:pic>
    </p:spTree>
    <p:extLst>
      <p:ext uri="{BB962C8B-B14F-4D97-AF65-F5344CB8AC3E}">
        <p14:creationId xmlns:p14="http://schemas.microsoft.com/office/powerpoint/2010/main" val="377494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16306" y="178570"/>
            <a:ext cx="11327994" cy="1073151"/>
          </a:xfrm>
          <a:prstGeom prst="rect">
            <a:avLst/>
          </a:prstGeom>
        </p:spPr>
        <p:txBody>
          <a:bodyPr lIns="0" tIns="0" rIns="0" bIns="0"/>
          <a:lstStyle>
            <a:lvl1pPr algn="l" defTabSz="685800" rtl="0" eaLnBrk="1" latinLnBrk="0" hangingPunct="1">
              <a:lnSpc>
                <a:spcPct val="90000"/>
              </a:lnSpc>
              <a:spcBef>
                <a:spcPct val="0"/>
              </a:spcBef>
              <a:buNone/>
              <a:defRPr sz="4000" b="1" i="0" kern="1200">
                <a:solidFill>
                  <a:srgbClr val="014E43"/>
                </a:solidFill>
                <a:latin typeface="Calibri"/>
                <a:ea typeface="+mj-ea"/>
                <a:cs typeface="Calibri"/>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014E43"/>
                </a:solidFill>
                <a:effectLst/>
                <a:uLnTx/>
                <a:uFillTx/>
                <a:latin typeface="Calibri"/>
                <a:ea typeface="+mj-ea"/>
                <a:cs typeface="Calibri"/>
              </a:rPr>
              <a:t>What now and what does that mean for the future?</a:t>
            </a:r>
          </a:p>
        </p:txBody>
      </p:sp>
      <p:sp>
        <p:nvSpPr>
          <p:cNvPr id="2" name="Rectangle 1"/>
          <p:cNvSpPr/>
          <p:nvPr/>
        </p:nvSpPr>
        <p:spPr>
          <a:xfrm>
            <a:off x="216306" y="1460500"/>
            <a:ext cx="5447894"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Impact is still </a:t>
            </a: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more extreme in specific regions</a:t>
            </a:r>
          </a:p>
        </p:txBody>
      </p:sp>
      <p:sp>
        <p:nvSpPr>
          <p:cNvPr id="8" name="Rectangle 7"/>
          <p:cNvSpPr/>
          <p:nvPr/>
        </p:nvSpPr>
        <p:spPr>
          <a:xfrm>
            <a:off x="216306" y="2234430"/>
            <a:ext cx="5447894"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The focus needed on </a:t>
            </a: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vulnerability and affordability was huge its now enormous!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p:cNvSpPr/>
          <p:nvPr/>
        </p:nvSpPr>
        <p:spPr>
          <a:xfrm>
            <a:off x="216306" y="3008360"/>
            <a:ext cx="5447894"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Markets will take time to recover</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 and some may have changed for ever </a:t>
            </a: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p:cNvSpPr/>
          <p:nvPr/>
        </p:nvSpPr>
        <p:spPr>
          <a:xfrm>
            <a:off x="216306" y="3782290"/>
            <a:ext cx="5447894"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Behaviour has become established </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and it will take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 to shift</a:t>
            </a:r>
          </a:p>
        </p:txBody>
      </p:sp>
      <p:sp>
        <p:nvSpPr>
          <p:cNvPr id="11" name="Rectangle 10"/>
          <p:cNvSpPr/>
          <p:nvPr/>
        </p:nvSpPr>
        <p:spPr>
          <a:xfrm>
            <a:off x="216306" y="4556220"/>
            <a:ext cx="5447894"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5"/>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p:nvSpPr>
        <p:spPr>
          <a:xfrm>
            <a:off x="216306" y="5330150"/>
            <a:ext cx="5447894"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15"/>
          <p:cNvSpPr txBox="1"/>
          <p:nvPr/>
        </p:nvSpPr>
        <p:spPr>
          <a:xfrm>
            <a:off x="216306" y="4290294"/>
            <a:ext cx="5447894" cy="175432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The opportunity to ‘build back better’ </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has to be the legacy of Covid </a:t>
            </a:r>
          </a:p>
        </p:txBody>
      </p:sp>
      <p:sp>
        <p:nvSpPr>
          <p:cNvPr id="17" name="TextBox 16"/>
          <p:cNvSpPr txBox="1"/>
          <p:nvPr/>
        </p:nvSpPr>
        <p:spPr>
          <a:xfrm>
            <a:off x="216306" y="3598820"/>
            <a:ext cx="5118100" cy="14773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Purpose, communities and partnerships </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matter  </a:t>
            </a:r>
          </a:p>
        </p:txBody>
      </p:sp>
      <p:sp>
        <p:nvSpPr>
          <p:cNvPr id="21" name="Rectangle 20"/>
          <p:cNvSpPr/>
          <p:nvPr/>
        </p:nvSpPr>
        <p:spPr>
          <a:xfrm>
            <a:off x="6629806" y="1469930"/>
            <a:ext cx="5447894" cy="723900"/>
          </a:xfrm>
          <a:prstGeom prst="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One size won’t fit all </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 targeted support and intervention </a:t>
            </a:r>
          </a:p>
        </p:txBody>
      </p:sp>
      <p:sp>
        <p:nvSpPr>
          <p:cNvPr id="22" name="Rectangle 21"/>
          <p:cNvSpPr/>
          <p:nvPr/>
        </p:nvSpPr>
        <p:spPr>
          <a:xfrm>
            <a:off x="6629806" y="2243860"/>
            <a:ext cx="5447894" cy="723900"/>
          </a:xfrm>
          <a:prstGeom prst="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Opportunity for </a:t>
            </a: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greater collaboration across regulated industries </a:t>
            </a:r>
          </a:p>
        </p:txBody>
      </p:sp>
      <p:sp>
        <p:nvSpPr>
          <p:cNvPr id="24" name="Rectangle 23"/>
          <p:cNvSpPr/>
          <p:nvPr/>
        </p:nvSpPr>
        <p:spPr>
          <a:xfrm>
            <a:off x="6629806" y="3017790"/>
            <a:ext cx="5447894" cy="723900"/>
          </a:xfrm>
          <a:prstGeom prst="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Regulatory intervention and collaboration to support markets / sectors </a:t>
            </a:r>
          </a:p>
        </p:txBody>
      </p:sp>
      <p:sp>
        <p:nvSpPr>
          <p:cNvPr id="27" name="Rectangle 26"/>
          <p:cNvSpPr/>
          <p:nvPr/>
        </p:nvSpPr>
        <p:spPr>
          <a:xfrm>
            <a:off x="6629806" y="3791720"/>
            <a:ext cx="5447894" cy="723900"/>
          </a:xfrm>
          <a:prstGeom prst="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Timescales need to be realistic and evidence based </a:t>
            </a: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p:cNvSpPr/>
          <p:nvPr/>
        </p:nvSpPr>
        <p:spPr>
          <a:xfrm>
            <a:off x="6629806" y="4565650"/>
            <a:ext cx="5447894" cy="723900"/>
          </a:xfrm>
          <a:prstGeom prst="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5"/>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p:cNvSpPr/>
          <p:nvPr/>
        </p:nvSpPr>
        <p:spPr>
          <a:xfrm>
            <a:off x="6629806" y="5339580"/>
            <a:ext cx="5447894" cy="723900"/>
          </a:xfrm>
          <a:prstGeom prst="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extBox 30"/>
          <p:cNvSpPr txBox="1"/>
          <p:nvPr/>
        </p:nvSpPr>
        <p:spPr>
          <a:xfrm>
            <a:off x="6629806" y="4286444"/>
            <a:ext cx="5447894" cy="175432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Green recovery, carbon, skills agenda, diversity and inclusion – what is driving the agenda? </a:t>
            </a:r>
          </a:p>
        </p:txBody>
      </p:sp>
      <p:sp>
        <p:nvSpPr>
          <p:cNvPr id="32" name="TextBox 31"/>
          <p:cNvSpPr txBox="1"/>
          <p:nvPr/>
        </p:nvSpPr>
        <p:spPr>
          <a:xfrm>
            <a:off x="6629806" y="4595004"/>
            <a:ext cx="5778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Recognising, incentivising and rewarding ‘stewardship’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rPr>
              <a:t>is a </a:t>
            </a: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key opportunity to drive and embed change </a:t>
            </a:r>
          </a:p>
        </p:txBody>
      </p:sp>
      <p:sp>
        <p:nvSpPr>
          <p:cNvPr id="3" name="Right Arrow 2"/>
          <p:cNvSpPr/>
          <p:nvPr/>
        </p:nvSpPr>
        <p:spPr>
          <a:xfrm>
            <a:off x="5861253" y="1519670"/>
            <a:ext cx="571500" cy="66473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ight Arrow 33"/>
          <p:cNvSpPr/>
          <p:nvPr/>
        </p:nvSpPr>
        <p:spPr>
          <a:xfrm>
            <a:off x="5861253" y="2273445"/>
            <a:ext cx="571500" cy="66473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ight Arrow 34"/>
          <p:cNvSpPr/>
          <p:nvPr/>
        </p:nvSpPr>
        <p:spPr>
          <a:xfrm>
            <a:off x="5861253" y="3067530"/>
            <a:ext cx="571500" cy="66473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ight Arrow 35"/>
          <p:cNvSpPr/>
          <p:nvPr/>
        </p:nvSpPr>
        <p:spPr>
          <a:xfrm>
            <a:off x="5845683" y="3841460"/>
            <a:ext cx="571500" cy="66473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ight Arrow 36"/>
          <p:cNvSpPr/>
          <p:nvPr/>
        </p:nvSpPr>
        <p:spPr>
          <a:xfrm>
            <a:off x="5845886" y="4617560"/>
            <a:ext cx="571500" cy="66473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ight Arrow 37"/>
          <p:cNvSpPr/>
          <p:nvPr/>
        </p:nvSpPr>
        <p:spPr>
          <a:xfrm>
            <a:off x="5855716" y="5389320"/>
            <a:ext cx="571500" cy="66473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956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a:t>Thank you</a:t>
            </a:r>
          </a:p>
        </p:txBody>
      </p:sp>
    </p:spTree>
    <p:extLst>
      <p:ext uri="{BB962C8B-B14F-4D97-AF65-F5344CB8AC3E}">
        <p14:creationId xmlns:p14="http://schemas.microsoft.com/office/powerpoint/2010/main" val="1138222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FB691-0931-4369-B872-1C31D5D9D286}"/>
              </a:ext>
            </a:extLst>
          </p:cNvPr>
          <p:cNvSpPr>
            <a:spLocks noGrp="1"/>
          </p:cNvSpPr>
          <p:nvPr>
            <p:ph type="sldNum" sz="quarter" idx="4294967295"/>
          </p:nvPr>
        </p:nvSpPr>
        <p:spPr>
          <a:xfrm>
            <a:off x="9926065" y="6492875"/>
            <a:ext cx="2133600" cy="365125"/>
          </a:xfrm>
          <a:prstGeom prst="rect">
            <a:avLst/>
          </a:prstGeom>
        </p:spPr>
        <p:txBody>
          <a:bodyPr/>
          <a:lstStyle/>
          <a:p>
            <a:pPr algn="r"/>
            <a:fld id="{600C80B2-5EB6-4999-8D4F-FF5D862D224F}" type="slidenum">
              <a:rPr lang="en-GB" sz="1200" smtClean="0">
                <a:solidFill>
                  <a:srgbClr val="004699"/>
                </a:solidFill>
                <a:latin typeface="Arial" panose="020B0604020202020204" pitchFamily="34" charset="0"/>
                <a:cs typeface="Arial" panose="020B0604020202020204" pitchFamily="34" charset="0"/>
              </a:rPr>
              <a:pPr algn="r"/>
              <a:t>35</a:t>
            </a:fld>
            <a:endParaRPr lang="en-GB" sz="1200">
              <a:solidFill>
                <a:srgbClr val="004699"/>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FB63C9C-4075-4064-B828-D100900D3901}"/>
              </a:ext>
            </a:extLst>
          </p:cNvPr>
          <p:cNvPicPr>
            <a:picLocks noChangeAspect="1"/>
          </p:cNvPicPr>
          <p:nvPr/>
        </p:nvPicPr>
        <p:blipFill>
          <a:blip r:embed="rId3"/>
          <a:stretch>
            <a:fillRect/>
          </a:stretch>
        </p:blipFill>
        <p:spPr>
          <a:xfrm>
            <a:off x="600709" y="1392047"/>
            <a:ext cx="9325356" cy="5100828"/>
          </a:xfrm>
          <a:prstGeom prst="rect">
            <a:avLst/>
          </a:prstGeom>
        </p:spPr>
      </p:pic>
      <p:sp>
        <p:nvSpPr>
          <p:cNvPr id="4" name="Title 3">
            <a:extLst>
              <a:ext uri="{FF2B5EF4-FFF2-40B4-BE49-F238E27FC236}">
                <a16:creationId xmlns:a16="http://schemas.microsoft.com/office/drawing/2014/main" id="{FAF2D60F-F2DE-49DC-9AF7-D0CEF7FB5E16}"/>
              </a:ext>
            </a:extLst>
          </p:cNvPr>
          <p:cNvSpPr>
            <a:spLocks noGrp="1"/>
          </p:cNvSpPr>
          <p:nvPr>
            <p:ph type="title"/>
          </p:nvPr>
        </p:nvSpPr>
        <p:spPr/>
        <p:txBody>
          <a:bodyPr/>
          <a:lstStyle/>
          <a:p>
            <a:r>
              <a:rPr lang="en-GB"/>
              <a:t>Attendees</a:t>
            </a:r>
          </a:p>
        </p:txBody>
      </p:sp>
      <p:graphicFrame>
        <p:nvGraphicFramePr>
          <p:cNvPr id="7" name="Object 6">
            <a:extLst>
              <a:ext uri="{FF2B5EF4-FFF2-40B4-BE49-F238E27FC236}">
                <a16:creationId xmlns:a16="http://schemas.microsoft.com/office/drawing/2014/main" id="{5A48399E-BDCB-446B-83B9-E98F4217192A}"/>
              </a:ext>
            </a:extLst>
          </p:cNvPr>
          <p:cNvGraphicFramePr>
            <a:graphicFrameLocks noChangeAspect="1"/>
          </p:cNvGraphicFramePr>
          <p:nvPr>
            <p:extLst>
              <p:ext uri="{D42A27DB-BD31-4B8C-83A1-F6EECF244321}">
                <p14:modId xmlns:p14="http://schemas.microsoft.com/office/powerpoint/2010/main" val="1852518967"/>
              </p:ext>
            </p:extLst>
          </p:nvPr>
        </p:nvGraphicFramePr>
        <p:xfrm>
          <a:off x="6330378" y="1392047"/>
          <a:ext cx="9324975" cy="5145087"/>
        </p:xfrm>
        <a:graphic>
          <a:graphicData uri="http://schemas.openxmlformats.org/presentationml/2006/ole">
            <mc:AlternateContent xmlns:mc="http://schemas.openxmlformats.org/markup-compatibility/2006">
              <mc:Choice xmlns:v="urn:schemas-microsoft-com:vml" Requires="v">
                <p:oleObj spid="_x0000_s1029" name="Document" r:id="rId4" imgW="9324448" imgH="5145483" progId="Word.Document.12">
                  <p:embed/>
                </p:oleObj>
              </mc:Choice>
              <mc:Fallback>
                <p:oleObj name="Document" r:id="rId4" imgW="9324448" imgH="5145483" progId="Word.Document.12">
                  <p:embed/>
                  <p:pic>
                    <p:nvPicPr>
                      <p:cNvPr id="7" name="Object 6">
                        <a:extLst>
                          <a:ext uri="{FF2B5EF4-FFF2-40B4-BE49-F238E27FC236}">
                            <a16:creationId xmlns:a16="http://schemas.microsoft.com/office/drawing/2014/main" id="{5A48399E-BDCB-446B-83B9-E98F4217192A}"/>
                          </a:ext>
                        </a:extLst>
                      </p:cNvPr>
                      <p:cNvPicPr/>
                      <p:nvPr/>
                    </p:nvPicPr>
                    <p:blipFill>
                      <a:blip r:embed="rId5"/>
                      <a:stretch>
                        <a:fillRect/>
                      </a:stretch>
                    </p:blipFill>
                    <p:spPr>
                      <a:xfrm>
                        <a:off x="6330378" y="1392047"/>
                        <a:ext cx="9324975" cy="5145087"/>
                      </a:xfrm>
                      <a:prstGeom prst="rect">
                        <a:avLst/>
                      </a:prstGeom>
                    </p:spPr>
                  </p:pic>
                </p:oleObj>
              </mc:Fallback>
            </mc:AlternateContent>
          </a:graphicData>
        </a:graphic>
      </p:graphicFrame>
    </p:spTree>
    <p:extLst>
      <p:ext uri="{BB962C8B-B14F-4D97-AF65-F5344CB8AC3E}">
        <p14:creationId xmlns:p14="http://schemas.microsoft.com/office/powerpoint/2010/main" val="172506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6251CA-3B18-41A7-8577-E388D56AE908}"/>
              </a:ext>
            </a:extLst>
          </p:cNvPr>
          <p:cNvSpPr>
            <a:spLocks noGrp="1"/>
          </p:cNvSpPr>
          <p:nvPr>
            <p:ph type="sldNum" sz="quarter" idx="4294967295"/>
          </p:nvPr>
        </p:nvSpPr>
        <p:spPr>
          <a:xfrm>
            <a:off x="9926065" y="6492875"/>
            <a:ext cx="2133600" cy="365125"/>
          </a:xfrm>
          <a:prstGeom prst="rect">
            <a:avLst/>
          </a:prstGeom>
        </p:spPr>
        <p:txBody>
          <a:bodyPr/>
          <a:lstStyle/>
          <a:p>
            <a:pPr algn="r"/>
            <a:fld id="{600C80B2-5EB6-4999-8D4F-FF5D862D224F}" type="slidenum">
              <a:rPr lang="en-GB" sz="1200" smtClean="0">
                <a:solidFill>
                  <a:srgbClr val="004699"/>
                </a:solidFill>
                <a:latin typeface="Arial" panose="020B0604020202020204" pitchFamily="34" charset="0"/>
                <a:cs typeface="Arial" panose="020B0604020202020204" pitchFamily="34" charset="0"/>
              </a:rPr>
              <a:pPr algn="r"/>
              <a:t>4</a:t>
            </a:fld>
            <a:endParaRPr lang="en-GB" sz="1200">
              <a:solidFill>
                <a:srgbClr val="004699"/>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8A729AE1-91DF-4FB1-B235-C72D862B16CC}"/>
              </a:ext>
            </a:extLst>
          </p:cNvPr>
          <p:cNvSpPr>
            <a:spLocks noGrp="1"/>
          </p:cNvSpPr>
          <p:nvPr>
            <p:ph type="body" sz="quarter" idx="10"/>
          </p:nvPr>
        </p:nvSpPr>
        <p:spPr/>
        <p:txBody>
          <a:bodyPr/>
          <a:lstStyle/>
          <a:p>
            <a:pPr marL="0" indent="0">
              <a:buNone/>
            </a:pPr>
            <a:r>
              <a:rPr lang="en-GB" sz="1800" b="1">
                <a:solidFill>
                  <a:srgbClr val="004699"/>
                </a:solidFill>
                <a:latin typeface="Verdana" panose="020B0604030504040204" pitchFamily="34" charset="0"/>
                <a:ea typeface="Calibri" panose="020F0502020204030204" pitchFamily="34" charset="0"/>
                <a:cs typeface="Calibri" panose="020F0502020204030204" pitchFamily="34" charset="0"/>
              </a:rPr>
              <a:t>The year ahead</a:t>
            </a:r>
          </a:p>
          <a:p>
            <a:pPr marL="0" indent="0">
              <a:buNone/>
            </a:pPr>
            <a:endParaRPr lang="en-GB" sz="1800">
              <a:solidFill>
                <a:srgbClr val="004699"/>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None/>
            </a:pPr>
            <a:r>
              <a:rPr lang="en-GB" sz="1800">
                <a:solidFill>
                  <a:srgbClr val="004699"/>
                </a:solidFill>
                <a:latin typeface="Verdana" panose="020B0604030504040204" pitchFamily="34" charset="0"/>
                <a:ea typeface="Verdana" panose="020B0604030504040204" pitchFamily="34" charset="0"/>
                <a:cs typeface="Calibri" panose="020F0502020204030204" pitchFamily="34" charset="0"/>
              </a:rPr>
              <a:t>As a community of regulators we have a very big year ahead of us and are incredibly well placed to play a key role in initiatives to support the economic recovery, including in energy where we are focussed on doing all we can to enable a green recovery and provide international leadership as part of this year’s COP 26 conference.</a:t>
            </a:r>
            <a:endParaRPr lang="en-GB" sz="1800">
              <a:solidFill>
                <a:srgbClr val="004699"/>
              </a:solidFill>
              <a:latin typeface="Verdana" panose="020B0604030504040204" pitchFamily="34" charset="0"/>
              <a:ea typeface="Verdana" panose="020B0604030504040204" pitchFamily="34" charset="0"/>
              <a:cs typeface="Times New Roman" panose="02020603050405020304" pitchFamily="18" charset="0"/>
            </a:endParaRPr>
          </a:p>
          <a:p>
            <a:pPr marL="0" indent="0" fontAlgn="base">
              <a:lnSpc>
                <a:spcPct val="115000"/>
              </a:lnSpc>
              <a:spcBef>
                <a:spcPts val="500"/>
              </a:spcBef>
              <a:buNone/>
            </a:pPr>
            <a:r>
              <a:rPr lang="en-GB" sz="1800">
                <a:solidFill>
                  <a:srgbClr val="004699"/>
                </a:solidFill>
                <a:latin typeface="Verdana" panose="020B0604030504040204" pitchFamily="34" charset="0"/>
                <a:ea typeface="Verdana" panose="020B0604030504040204" pitchFamily="34" charset="0"/>
                <a:cs typeface="Calibri" panose="020F0502020204030204" pitchFamily="34" charset="0"/>
              </a:rPr>
              <a:t>But according to a study by </a:t>
            </a:r>
            <a:r>
              <a:rPr lang="en-GB" sz="1800" err="1">
                <a:solidFill>
                  <a:srgbClr val="004699"/>
                </a:solidFill>
                <a:latin typeface="Verdana" panose="020B0604030504040204" pitchFamily="34" charset="0"/>
                <a:ea typeface="Verdana" panose="020B0604030504040204" pitchFamily="34" charset="0"/>
                <a:cs typeface="Calibri" panose="020F0502020204030204" pitchFamily="34" charset="0"/>
              </a:rPr>
              <a:t>Stepchange</a:t>
            </a:r>
            <a:r>
              <a:rPr lang="en-GB" sz="1800">
                <a:solidFill>
                  <a:srgbClr val="004699"/>
                </a:solidFill>
                <a:latin typeface="Verdana" panose="020B0604030504040204" pitchFamily="34" charset="0"/>
                <a:ea typeface="Verdana" panose="020B0604030504040204" pitchFamily="34" charset="0"/>
                <a:cs typeface="Calibri" panose="020F0502020204030204" pitchFamily="34" charset="0"/>
              </a:rPr>
              <a:t> (</a:t>
            </a:r>
            <a:r>
              <a:rPr lang="en-GB" sz="1800">
                <a:solidFill>
                  <a:srgbClr val="004699"/>
                </a:solidFill>
                <a:latin typeface="Verdana" panose="020B0604030504040204" pitchFamily="34" charset="0"/>
                <a:ea typeface="Verdana" panose="020B0604030504040204" pitchFamily="34" charset="0"/>
                <a:cs typeface="Times New Roman" panose="02020603050405020304" pitchFamily="18" charset="0"/>
              </a:rPr>
              <a:t>Stormy weather: </a:t>
            </a:r>
            <a:r>
              <a:rPr lang="en-GB" sz="1800" err="1">
                <a:solidFill>
                  <a:srgbClr val="004699"/>
                </a:solidFill>
                <a:latin typeface="Verdana" panose="020B0604030504040204" pitchFamily="34" charset="0"/>
                <a:ea typeface="Verdana" panose="020B0604030504040204" pitchFamily="34" charset="0"/>
                <a:cs typeface="Times New Roman" panose="02020603050405020304" pitchFamily="18" charset="0"/>
              </a:rPr>
              <a:t>Covid</a:t>
            </a:r>
            <a:r>
              <a:rPr lang="en-GB" sz="1800">
                <a:solidFill>
                  <a:srgbClr val="004699"/>
                </a:solidFill>
                <a:latin typeface="Verdana" panose="020B0604030504040204" pitchFamily="34" charset="0"/>
                <a:ea typeface="Verdana" panose="020B0604030504040204" pitchFamily="34" charset="0"/>
                <a:cs typeface="Times New Roman" panose="02020603050405020304" pitchFamily="18" charset="0"/>
              </a:rPr>
              <a:t> and Debt, Jan 2021 </a:t>
            </a:r>
            <a:r>
              <a:rPr lang="en-GB" sz="1800" u="sng">
                <a:solidFill>
                  <a:srgbClr val="004699"/>
                </a:solidFill>
                <a:latin typeface="Verdana" panose="020B0604030504040204" pitchFamily="34" charset="0"/>
                <a:ea typeface="Verdan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Covid-19 &amp; Debt Impact Report. January 2021. </a:t>
            </a:r>
            <a:r>
              <a:rPr lang="en-GB" sz="1800" u="sng" err="1">
                <a:solidFill>
                  <a:srgbClr val="004699"/>
                </a:solidFill>
                <a:latin typeface="Verdana" panose="020B0604030504040204" pitchFamily="34" charset="0"/>
                <a:ea typeface="Verdan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StepChange</a:t>
            </a:r>
            <a:r>
              <a:rPr lang="en-GB" sz="1800" u="sng">
                <a:solidFill>
                  <a:srgbClr val="004699"/>
                </a:solidFill>
                <a:latin typeface="Verdana" panose="020B0604030504040204" pitchFamily="34" charset="0"/>
                <a:ea typeface="Verdana" panose="020B0604030504040204" pitchFamily="34" charset="0"/>
                <a:cs typeface="Times New Roman" panose="02020603050405020304" pitchFamily="18" charset="0"/>
              </a:rPr>
              <a:t> </a:t>
            </a:r>
            <a:r>
              <a:rPr lang="en-GB" sz="1800">
                <a:solidFill>
                  <a:srgbClr val="004699"/>
                </a:solidFill>
                <a:latin typeface="Verdana" panose="020B0604030504040204" pitchFamily="34" charset="0"/>
                <a:ea typeface="Verdana" panose="020B0604030504040204" pitchFamily="34" charset="0"/>
                <a:cs typeface="Calibri" panose="020F0502020204030204" pitchFamily="34" charset="0"/>
              </a:rPr>
              <a:t>) of the </a:t>
            </a:r>
            <a:r>
              <a:rPr lang="en-GB" sz="1800">
                <a:solidFill>
                  <a:srgbClr val="004699"/>
                </a:solidFill>
                <a:latin typeface="Verdana" panose="020B0604030504040204" pitchFamily="34" charset="0"/>
                <a:ea typeface="Verdana" panose="020B0604030504040204" pitchFamily="34" charset="0"/>
              </a:rPr>
              <a:t>11.3 million people who have experienced a fall in income since the start of the pandemic, 1 in 5 has fallen behind on at least one household bill; most often council tax, utilities or rent.</a:t>
            </a:r>
          </a:p>
          <a:p>
            <a:pPr marL="0" indent="0" fontAlgn="base">
              <a:lnSpc>
                <a:spcPct val="115000"/>
              </a:lnSpc>
              <a:buNone/>
            </a:pPr>
            <a:r>
              <a:rPr lang="en-GB" sz="1800">
                <a:solidFill>
                  <a:srgbClr val="004699"/>
                </a:solidFill>
                <a:latin typeface="Verdana" panose="020B0604030504040204" pitchFamily="34" charset="0"/>
                <a:ea typeface="Verdana" panose="020B0604030504040204" pitchFamily="34" charset="0"/>
              </a:rPr>
              <a:t> </a:t>
            </a:r>
          </a:p>
          <a:p>
            <a:pPr marL="0" indent="0" fontAlgn="base">
              <a:lnSpc>
                <a:spcPct val="115000"/>
              </a:lnSpc>
              <a:buNone/>
            </a:pPr>
            <a:r>
              <a:rPr lang="en-GB" sz="1800">
                <a:solidFill>
                  <a:srgbClr val="004699"/>
                </a:solidFill>
                <a:latin typeface="Verdana" panose="020B0604030504040204" pitchFamily="34" charset="0"/>
                <a:ea typeface="Verdana" panose="020B0604030504040204" pitchFamily="34" charset="0"/>
                <a:cs typeface="Calibri" panose="020F0502020204030204" pitchFamily="34" charset="0"/>
              </a:rPr>
              <a:t>We therefore have a vital role to work with our regulated sectors, as well as with each other, to continue to support consumers throughout the pandemic and deal with the economic and social issues it has created.  </a:t>
            </a:r>
            <a:endParaRPr lang="en-GB" sz="1800">
              <a:solidFill>
                <a:srgbClr val="004699"/>
              </a:solidFill>
              <a:latin typeface="Verdana" panose="020B0604030504040204" pitchFamily="34" charset="0"/>
              <a:ea typeface="Verdana" panose="020B0604030504040204" pitchFamily="34" charset="0"/>
              <a:cs typeface="Times New Roman" panose="02020603050405020304" pitchFamily="18" charset="0"/>
            </a:endParaRPr>
          </a:p>
          <a:p>
            <a:endParaRPr lang="en-GB"/>
          </a:p>
        </p:txBody>
      </p:sp>
      <p:sp>
        <p:nvSpPr>
          <p:cNvPr id="5" name="Title 4">
            <a:extLst>
              <a:ext uri="{FF2B5EF4-FFF2-40B4-BE49-F238E27FC236}">
                <a16:creationId xmlns:a16="http://schemas.microsoft.com/office/drawing/2014/main" id="{A9558DC6-B4B5-46BC-A73F-66674BE176D5}"/>
              </a:ext>
            </a:extLst>
          </p:cNvPr>
          <p:cNvSpPr>
            <a:spLocks noGrp="1"/>
          </p:cNvSpPr>
          <p:nvPr>
            <p:ph type="title"/>
          </p:nvPr>
        </p:nvSpPr>
        <p:spPr/>
        <p:txBody>
          <a:bodyPr/>
          <a:lstStyle/>
          <a:p>
            <a:r>
              <a:rPr lang="en-GB"/>
              <a:t>Opening remarks (</a:t>
            </a:r>
            <a:r>
              <a:rPr lang="en-GB" err="1"/>
              <a:t>cont</a:t>
            </a:r>
            <a:r>
              <a:rPr lang="en-GB"/>
              <a:t>) </a:t>
            </a:r>
          </a:p>
        </p:txBody>
      </p:sp>
    </p:spTree>
    <p:extLst>
      <p:ext uri="{BB962C8B-B14F-4D97-AF65-F5344CB8AC3E}">
        <p14:creationId xmlns:p14="http://schemas.microsoft.com/office/powerpoint/2010/main" val="242315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E5A37-6ABF-4B76-A35C-0E72FDAD754B}"/>
              </a:ext>
            </a:extLst>
          </p:cNvPr>
          <p:cNvSpPr>
            <a:spLocks noGrp="1"/>
          </p:cNvSpPr>
          <p:nvPr>
            <p:ph type="sldNum" sz="quarter" idx="4294967295"/>
          </p:nvPr>
        </p:nvSpPr>
        <p:spPr>
          <a:xfrm>
            <a:off x="9926065" y="6492875"/>
            <a:ext cx="2133600" cy="365125"/>
          </a:xfrm>
          <a:prstGeom prst="rect">
            <a:avLst/>
          </a:prstGeom>
        </p:spPr>
        <p:txBody>
          <a:bodyPr/>
          <a:lstStyle/>
          <a:p>
            <a:pPr algn="r"/>
            <a:fld id="{600C80B2-5EB6-4999-8D4F-FF5D862D224F}" type="slidenum">
              <a:rPr lang="en-GB" sz="1200" smtClean="0">
                <a:solidFill>
                  <a:srgbClr val="004699"/>
                </a:solidFill>
                <a:latin typeface="Arial" panose="020B0604020202020204" pitchFamily="34" charset="0"/>
                <a:cs typeface="Arial" panose="020B0604020202020204" pitchFamily="34" charset="0"/>
              </a:rPr>
              <a:pPr algn="r"/>
              <a:t>5</a:t>
            </a:fld>
            <a:endParaRPr lang="en-GB" sz="1200">
              <a:solidFill>
                <a:srgbClr val="004699"/>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D67A1B6-7377-43CE-A1BC-090102CF3F08}"/>
              </a:ext>
            </a:extLst>
          </p:cNvPr>
          <p:cNvSpPr>
            <a:spLocks noGrp="1"/>
          </p:cNvSpPr>
          <p:nvPr>
            <p:ph type="title"/>
          </p:nvPr>
        </p:nvSpPr>
        <p:spPr>
          <a:xfrm>
            <a:off x="928255" y="223919"/>
            <a:ext cx="10177896" cy="574038"/>
          </a:xfrm>
        </p:spPr>
        <p:txBody>
          <a:bodyPr lIns="91440" tIns="45720" rIns="91440" bIns="45720" anchor="t"/>
          <a:lstStyle/>
          <a:p>
            <a:r>
              <a:rPr lang="en-GB"/>
              <a:t>Agenda</a:t>
            </a:r>
            <a:r>
              <a:rPr lang="en-GB" dirty="0"/>
              <a:t> </a:t>
            </a:r>
            <a:endParaRPr lang="en-GB" sz="2000" dirty="0">
              <a:solidFill>
                <a:srgbClr val="FF0000"/>
              </a:solidFill>
            </a:endParaRPr>
          </a:p>
        </p:txBody>
      </p:sp>
      <p:graphicFrame>
        <p:nvGraphicFramePr>
          <p:cNvPr id="6" name="Table 5">
            <a:extLst>
              <a:ext uri="{FF2B5EF4-FFF2-40B4-BE49-F238E27FC236}">
                <a16:creationId xmlns:a16="http://schemas.microsoft.com/office/drawing/2014/main" id="{CF36FB5C-6500-48C1-BCCB-BF44DA7EB566}"/>
              </a:ext>
            </a:extLst>
          </p:cNvPr>
          <p:cNvGraphicFramePr>
            <a:graphicFrameLocks noGrp="1"/>
          </p:cNvGraphicFramePr>
          <p:nvPr>
            <p:extLst>
              <p:ext uri="{D42A27DB-BD31-4B8C-83A1-F6EECF244321}">
                <p14:modId xmlns:p14="http://schemas.microsoft.com/office/powerpoint/2010/main" val="1566067317"/>
              </p:ext>
            </p:extLst>
          </p:nvPr>
        </p:nvGraphicFramePr>
        <p:xfrm>
          <a:off x="776377" y="977660"/>
          <a:ext cx="10592973" cy="5520898"/>
        </p:xfrm>
        <a:graphic>
          <a:graphicData uri="http://schemas.openxmlformats.org/drawingml/2006/table">
            <a:tbl>
              <a:tblPr firstRow="1" firstCol="1" bandRow="1">
                <a:tableStyleId>{9DCAF9ED-07DC-4A11-8D7F-57B35C25682E}</a:tableStyleId>
              </a:tblPr>
              <a:tblGrid>
                <a:gridCol w="10592973">
                  <a:extLst>
                    <a:ext uri="{9D8B030D-6E8A-4147-A177-3AD203B41FA5}">
                      <a16:colId xmlns:a16="http://schemas.microsoft.com/office/drawing/2014/main" val="1686438653"/>
                    </a:ext>
                  </a:extLst>
                </a:gridCol>
              </a:tblGrid>
              <a:tr h="285318">
                <a:tc>
                  <a:txBody>
                    <a:bodyPr/>
                    <a:lstStyle/>
                    <a:p>
                      <a:pPr marL="269875" lvl="0" indent="-269875">
                        <a:lnSpc>
                          <a:spcPct val="114999"/>
                        </a:lnSpc>
                        <a:spcAft>
                          <a:spcPts val="1000"/>
                        </a:spcAft>
                        <a:buNone/>
                      </a:pPr>
                      <a:endParaRPr lang="en-GB" sz="1400"/>
                    </a:p>
                  </a:txBody>
                  <a:tcPr marL="68580" marR="68580" marT="0" marB="0">
                    <a:solidFill>
                      <a:schemeClr val="accent1"/>
                    </a:solidFill>
                  </a:tcPr>
                </a:tc>
                <a:extLst>
                  <a:ext uri="{0D108BD9-81ED-4DB2-BD59-A6C34878D82A}">
                    <a16:rowId xmlns:a16="http://schemas.microsoft.com/office/drawing/2014/main" val="3318574517"/>
                  </a:ext>
                </a:extLst>
              </a:tr>
              <a:tr h="855954">
                <a:tc>
                  <a:txBody>
                    <a:bodyPr/>
                    <a:lstStyle/>
                    <a:p>
                      <a:pPr marL="269875" indent="-269875">
                        <a:lnSpc>
                          <a:spcPct val="115000"/>
                        </a:lnSpc>
                        <a:spcAft>
                          <a:spcPts val="1000"/>
                        </a:spcAft>
                      </a:pPr>
                      <a:r>
                        <a:rPr lang="en-GB" sz="1400">
                          <a:effectLst/>
                          <a:latin typeface="Verdana"/>
                        </a:rPr>
                        <a:t>1. Welcome and introductions </a:t>
                      </a:r>
                    </a:p>
                    <a:p>
                      <a:pPr marL="269875" indent="-269875">
                        <a:lnSpc>
                          <a:spcPct val="115000"/>
                        </a:lnSpc>
                        <a:spcAft>
                          <a:spcPts val="1000"/>
                        </a:spcAft>
                      </a:pPr>
                      <a:r>
                        <a:rPr lang="en-GB" sz="1400" b="0">
                          <a:effectLst/>
                          <a:latin typeface="Verdana"/>
                        </a:rPr>
                        <a:t>Opening remarks from Jonathan Brearley our UKRN CEO and Ofgem CEO, setting out the objectives and agenda for the session.</a:t>
                      </a:r>
                      <a:endParaRPr lang="en-GB" sz="1400" b="0">
                        <a:solidFill>
                          <a:srgbClr val="000000"/>
                        </a:solidFill>
                        <a:effectLst/>
                        <a:latin typeface="Verdana"/>
                        <a:ea typeface="Calibri" panose="020F0502020204030204" pitchFamily="34" charset="0"/>
                        <a:cs typeface="Times New Roman"/>
                      </a:endParaRPr>
                    </a:p>
                  </a:txBody>
                  <a:tcPr marL="68580" marR="68580" marT="0" marB="0"/>
                </a:tc>
                <a:extLst>
                  <a:ext uri="{0D108BD9-81ED-4DB2-BD59-A6C34878D82A}">
                    <a16:rowId xmlns:a16="http://schemas.microsoft.com/office/drawing/2014/main" val="1732221411"/>
                  </a:ext>
                </a:extLst>
              </a:tr>
              <a:tr h="1455118">
                <a:tc>
                  <a:txBody>
                    <a:bodyPr/>
                    <a:lstStyle/>
                    <a:p>
                      <a:pPr>
                        <a:lnSpc>
                          <a:spcPct val="107000"/>
                        </a:lnSpc>
                        <a:spcAft>
                          <a:spcPts val="800"/>
                        </a:spcAft>
                      </a:pPr>
                      <a:r>
                        <a:rPr lang="en-GB" sz="1400">
                          <a:effectLst/>
                          <a:latin typeface="Verdana"/>
                        </a:rPr>
                        <a:t>2. The impact of Covid</a:t>
                      </a:r>
                    </a:p>
                    <a:p>
                      <a:pPr>
                        <a:lnSpc>
                          <a:spcPct val="107000"/>
                        </a:lnSpc>
                        <a:spcAft>
                          <a:spcPts val="800"/>
                        </a:spcAft>
                      </a:pPr>
                      <a:r>
                        <a:rPr lang="en-GB" sz="1400" b="0">
                          <a:effectLst/>
                          <a:latin typeface="Verdana"/>
                        </a:rPr>
                        <a:t>External context </a:t>
                      </a:r>
                    </a:p>
                    <a:p>
                      <a:pPr marL="342900" lvl="0" indent="-342900">
                        <a:lnSpc>
                          <a:spcPct val="107000"/>
                        </a:lnSpc>
                        <a:spcAft>
                          <a:spcPts val="800"/>
                        </a:spcAft>
                        <a:buFont typeface="Symbol" panose="05050102010706020507" pitchFamily="18" charset="2"/>
                        <a:buChar char=""/>
                      </a:pPr>
                      <a:r>
                        <a:rPr lang="en-GB" sz="1400" b="0">
                          <a:effectLst/>
                          <a:latin typeface="Verdana"/>
                        </a:rPr>
                        <a:t>FCA: Margaret Watmough Financial Lives research presentation on financial impact of Covid on consumers </a:t>
                      </a:r>
                    </a:p>
                    <a:p>
                      <a:pPr marL="342900" lvl="0" indent="-342900">
                        <a:lnSpc>
                          <a:spcPct val="107000"/>
                        </a:lnSpc>
                        <a:spcAft>
                          <a:spcPts val="800"/>
                        </a:spcAft>
                        <a:buFont typeface="Symbol" panose="05050102010706020507" pitchFamily="18" charset="2"/>
                        <a:buChar char=""/>
                      </a:pPr>
                      <a:r>
                        <a:rPr lang="en-GB" sz="1400" b="0">
                          <a:effectLst/>
                          <a:latin typeface="Verdana"/>
                        </a:rPr>
                        <a:t>United Utilities: Louise Beardmore Customer Service and People Director – impact from firm perspective and what does it mean</a:t>
                      </a:r>
                      <a:endParaRPr lang="en-GB" sz="1400" b="0">
                        <a:effectLst/>
                        <a:latin typeface="Verdana"/>
                        <a:ea typeface="Calibri" panose="020F0502020204030204" pitchFamily="34" charset="0"/>
                        <a:cs typeface="Times New Roman"/>
                      </a:endParaRPr>
                    </a:p>
                  </a:txBody>
                  <a:tcPr marL="68580" marR="68580" marT="0" marB="0"/>
                </a:tc>
                <a:extLst>
                  <a:ext uri="{0D108BD9-81ED-4DB2-BD59-A6C34878D82A}">
                    <a16:rowId xmlns:a16="http://schemas.microsoft.com/office/drawing/2014/main" val="2603625030"/>
                  </a:ext>
                </a:extLst>
              </a:tr>
              <a:tr h="1726174">
                <a:tc>
                  <a:txBody>
                    <a:bodyPr/>
                    <a:lstStyle/>
                    <a:p>
                      <a:pPr>
                        <a:lnSpc>
                          <a:spcPct val="107000"/>
                        </a:lnSpc>
                        <a:spcAft>
                          <a:spcPts val="800"/>
                        </a:spcAft>
                      </a:pPr>
                      <a:r>
                        <a:rPr lang="en-GB" sz="1400">
                          <a:effectLst/>
                          <a:latin typeface="Verdana"/>
                        </a:rPr>
                        <a:t>3. Regulatory response by sector</a:t>
                      </a:r>
                    </a:p>
                    <a:p>
                      <a:pPr>
                        <a:lnSpc>
                          <a:spcPct val="107000"/>
                        </a:lnSpc>
                        <a:spcAft>
                          <a:spcPts val="800"/>
                        </a:spcAft>
                      </a:pPr>
                      <a:r>
                        <a:rPr lang="en-GB" sz="1400" b="0">
                          <a:effectLst/>
                          <a:latin typeface="Verdana"/>
                        </a:rPr>
                        <a:t>Three presentations from regulator members on response to Covid and learnings </a:t>
                      </a:r>
                    </a:p>
                    <a:p>
                      <a:pPr marL="342900" lvl="0" indent="-342900">
                        <a:lnSpc>
                          <a:spcPct val="107000"/>
                        </a:lnSpc>
                        <a:spcAft>
                          <a:spcPts val="800"/>
                        </a:spcAft>
                        <a:buFont typeface="Symbol" panose="05050102010706020507" pitchFamily="18" charset="2"/>
                        <a:buChar char=""/>
                      </a:pPr>
                      <a:r>
                        <a:rPr lang="en-GB" sz="1400" b="0">
                          <a:effectLst/>
                          <a:latin typeface="Verdana"/>
                        </a:rPr>
                        <a:t>Financial Regulation FCA: Nisha Arora Director Consumer and Retail Policy </a:t>
                      </a:r>
                    </a:p>
                    <a:p>
                      <a:pPr marL="342900" lvl="0" indent="-342900">
                        <a:lnSpc>
                          <a:spcPct val="107000"/>
                        </a:lnSpc>
                        <a:spcAft>
                          <a:spcPts val="800"/>
                        </a:spcAft>
                        <a:buFont typeface="Symbol" panose="05050102010706020507" pitchFamily="18" charset="2"/>
                        <a:buChar char=""/>
                      </a:pPr>
                      <a:r>
                        <a:rPr lang="en-GB" sz="1400" b="0">
                          <a:effectLst/>
                          <a:latin typeface="Verdana"/>
                        </a:rPr>
                        <a:t>Utilities: Ofgem: Meghna Tewari Head Retail Market Policy </a:t>
                      </a:r>
                    </a:p>
                    <a:p>
                      <a:pPr marL="342900" lvl="0" indent="-342900">
                        <a:lnSpc>
                          <a:spcPct val="107000"/>
                        </a:lnSpc>
                        <a:spcAft>
                          <a:spcPts val="800"/>
                        </a:spcAft>
                        <a:buFont typeface="Symbol" panose="05050102010706020507" pitchFamily="18" charset="2"/>
                        <a:buChar char=""/>
                      </a:pPr>
                      <a:r>
                        <a:rPr lang="en-GB" sz="1400" b="0">
                          <a:effectLst/>
                          <a:latin typeface="Verdana"/>
                        </a:rPr>
                        <a:t>Transport: CAA: Rob Bishton Group Director Safety and Airspace Regulation</a:t>
                      </a:r>
                      <a:endParaRPr lang="en-GB" sz="1400" b="0">
                        <a:effectLst/>
                        <a:latin typeface="Verdana"/>
                        <a:ea typeface="Calibri" panose="020F0502020204030204" pitchFamily="34" charset="0"/>
                        <a:cs typeface="Times New Roman"/>
                      </a:endParaRPr>
                    </a:p>
                  </a:txBody>
                  <a:tcPr marL="68580" marR="68580" marT="0" marB="0"/>
                </a:tc>
                <a:extLst>
                  <a:ext uri="{0D108BD9-81ED-4DB2-BD59-A6C34878D82A}">
                    <a16:rowId xmlns:a16="http://schemas.microsoft.com/office/drawing/2014/main" val="313488694"/>
                  </a:ext>
                </a:extLst>
              </a:tr>
              <a:tr h="599167">
                <a:tc>
                  <a:txBody>
                    <a:bodyPr/>
                    <a:lstStyle/>
                    <a:p>
                      <a:pPr>
                        <a:lnSpc>
                          <a:spcPct val="107000"/>
                        </a:lnSpc>
                        <a:spcAft>
                          <a:spcPts val="800"/>
                        </a:spcAft>
                      </a:pPr>
                      <a:r>
                        <a:rPr lang="en-GB" sz="1400">
                          <a:effectLst/>
                          <a:latin typeface="Verdana"/>
                        </a:rPr>
                        <a:t>4. Q&amp;A / Discussion</a:t>
                      </a:r>
                    </a:p>
                    <a:p>
                      <a:pPr marL="269875" indent="-269875">
                        <a:lnSpc>
                          <a:spcPct val="115000"/>
                        </a:lnSpc>
                        <a:spcAft>
                          <a:spcPts val="1000"/>
                        </a:spcAft>
                      </a:pPr>
                      <a:r>
                        <a:rPr lang="en-GB" sz="1400" b="0">
                          <a:effectLst/>
                          <a:latin typeface="Verdana"/>
                        </a:rPr>
                        <a:t>Questions/reflections on key learnings for the future – what next? General roundtable discussion.   </a:t>
                      </a:r>
                      <a:endParaRPr lang="en-GB" sz="1400" b="0">
                        <a:solidFill>
                          <a:srgbClr val="000000"/>
                        </a:solidFill>
                        <a:effectLst/>
                        <a:latin typeface="Verdana"/>
                        <a:ea typeface="Calibri" panose="020F0502020204030204" pitchFamily="34" charset="0"/>
                        <a:cs typeface="Times New Roman"/>
                      </a:endParaRPr>
                    </a:p>
                  </a:txBody>
                  <a:tcPr marL="68580" marR="68580" marT="0" marB="0"/>
                </a:tc>
                <a:extLst>
                  <a:ext uri="{0D108BD9-81ED-4DB2-BD59-A6C34878D82A}">
                    <a16:rowId xmlns:a16="http://schemas.microsoft.com/office/drawing/2014/main" val="1446700956"/>
                  </a:ext>
                </a:extLst>
              </a:tr>
              <a:tr h="599167">
                <a:tc>
                  <a:txBody>
                    <a:bodyPr/>
                    <a:lstStyle/>
                    <a:p>
                      <a:pPr>
                        <a:lnSpc>
                          <a:spcPct val="107000"/>
                        </a:lnSpc>
                        <a:spcAft>
                          <a:spcPts val="800"/>
                        </a:spcAft>
                      </a:pPr>
                      <a:r>
                        <a:rPr lang="en-GB" sz="1400">
                          <a:effectLst/>
                          <a:latin typeface="Verdana"/>
                        </a:rPr>
                        <a:t>5. Closing remarks </a:t>
                      </a:r>
                    </a:p>
                    <a:p>
                      <a:pPr marL="269875" indent="-269875">
                        <a:lnSpc>
                          <a:spcPct val="115000"/>
                        </a:lnSpc>
                        <a:spcAft>
                          <a:spcPts val="1000"/>
                        </a:spcAft>
                      </a:pPr>
                      <a:r>
                        <a:rPr lang="en-GB" sz="1400" b="0">
                          <a:effectLst/>
                          <a:latin typeface="Verdana"/>
                        </a:rPr>
                        <a:t>Attricia Archer, UKRN Director to summarise with headline takeaways </a:t>
                      </a:r>
                      <a:endParaRPr lang="en-GB" sz="1400" b="0">
                        <a:solidFill>
                          <a:srgbClr val="000000"/>
                        </a:solidFill>
                        <a:effectLst/>
                        <a:latin typeface="Verdana"/>
                        <a:ea typeface="Calibri" panose="020F0502020204030204" pitchFamily="34" charset="0"/>
                        <a:cs typeface="Times New Roman"/>
                      </a:endParaRPr>
                    </a:p>
                  </a:txBody>
                  <a:tcPr marL="68580" marR="68580" marT="0" marB="0"/>
                </a:tc>
                <a:extLst>
                  <a:ext uri="{0D108BD9-81ED-4DB2-BD59-A6C34878D82A}">
                    <a16:rowId xmlns:a16="http://schemas.microsoft.com/office/drawing/2014/main" val="3621346018"/>
                  </a:ext>
                </a:extLst>
              </a:tr>
            </a:tbl>
          </a:graphicData>
        </a:graphic>
      </p:graphicFrame>
    </p:spTree>
    <p:extLst>
      <p:ext uri="{BB962C8B-B14F-4D97-AF65-F5344CB8AC3E}">
        <p14:creationId xmlns:p14="http://schemas.microsoft.com/office/powerpoint/2010/main" val="283436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35078B-C0D5-46A4-9F45-638C14709520}"/>
              </a:ext>
            </a:extLst>
          </p:cNvPr>
          <p:cNvSpPr>
            <a:spLocks noGrp="1"/>
          </p:cNvSpPr>
          <p:nvPr>
            <p:ph type="sldNum" sz="quarter" idx="4294967295"/>
          </p:nvPr>
        </p:nvSpPr>
        <p:spPr/>
        <p:txBody>
          <a:bodyPr/>
          <a:lstStyle/>
          <a:p>
            <a:pPr algn="r"/>
            <a:fld id="{600C80B2-5EB6-4999-8D4F-FF5D862D224F}" type="slidenum">
              <a:rPr lang="en-GB" sz="1200">
                <a:solidFill>
                  <a:srgbClr val="004699"/>
                </a:solidFill>
                <a:latin typeface="Arial" panose="020B0604020202020204" pitchFamily="34" charset="0"/>
                <a:cs typeface="Arial" panose="020B0604020202020204" pitchFamily="34" charset="0"/>
              </a:rPr>
              <a:pPr algn="r"/>
              <a:t>6</a:t>
            </a:fld>
            <a:endParaRPr lang="en-GB" sz="1200">
              <a:solidFill>
                <a:srgbClr val="004699"/>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23FCE3C-BAEF-4300-83DD-38EB482DC41F}"/>
              </a:ext>
            </a:extLst>
          </p:cNvPr>
          <p:cNvSpPr>
            <a:spLocks noGrp="1"/>
          </p:cNvSpPr>
          <p:nvPr>
            <p:ph type="body" sz="quarter" idx="10"/>
          </p:nvPr>
        </p:nvSpPr>
        <p:spPr>
          <a:xfrm>
            <a:off x="238987" y="987217"/>
            <a:ext cx="11727678" cy="5343733"/>
          </a:xfrm>
        </p:spPr>
        <p:txBody>
          <a:bodyPr lIns="91440" tIns="45720" rIns="91440" bIns="45720" anchor="t"/>
          <a:lstStyle/>
          <a:p>
            <a:pPr marL="0" indent="0">
              <a:lnSpc>
                <a:spcPct val="150000"/>
              </a:lnSpc>
              <a:spcBef>
                <a:spcPts val="0"/>
              </a:spcBef>
              <a:spcAft>
                <a:spcPts val="800"/>
              </a:spcAft>
              <a:buNone/>
            </a:pPr>
            <a:r>
              <a:rPr lang="en-GB" sz="1800">
                <a:solidFill>
                  <a:srgbClr val="2F5496"/>
                </a:solidFill>
                <a:latin typeface="Verdana"/>
                <a:ea typeface="Verdana"/>
              </a:rPr>
              <a:t>           Future focus on </a:t>
            </a:r>
            <a:r>
              <a:rPr lang="en-GB" sz="1800" b="1">
                <a:solidFill>
                  <a:srgbClr val="2F5496"/>
                </a:solidFill>
                <a:latin typeface="Verdana"/>
                <a:ea typeface="Verdana"/>
              </a:rPr>
              <a:t>consumers in debt</a:t>
            </a:r>
            <a:r>
              <a:rPr lang="en-GB" sz="1800">
                <a:solidFill>
                  <a:srgbClr val="2F5496"/>
                </a:solidFill>
                <a:latin typeface="Verdana"/>
                <a:ea typeface="Verdana"/>
              </a:rPr>
              <a:t>, and affordability, with the lasting impact of Covid</a:t>
            </a:r>
            <a:endParaRPr lang="en-GB" sz="1800">
              <a:latin typeface="Verdana"/>
              <a:ea typeface="+mn-lt"/>
              <a:cs typeface="+mn-lt"/>
            </a:endParaRPr>
          </a:p>
          <a:p>
            <a:pPr marL="0" indent="0">
              <a:lnSpc>
                <a:spcPct val="150000"/>
              </a:lnSpc>
              <a:spcBef>
                <a:spcPts val="0"/>
              </a:spcBef>
              <a:buNone/>
            </a:pPr>
            <a:r>
              <a:rPr lang="en-GB" sz="1800">
                <a:solidFill>
                  <a:srgbClr val="2F5496"/>
                </a:solidFill>
                <a:latin typeface="Verdana"/>
                <a:ea typeface="Verdana"/>
              </a:rPr>
              <a:t>           Retain </a:t>
            </a:r>
            <a:r>
              <a:rPr lang="en-GB" sz="1800" b="1">
                <a:solidFill>
                  <a:srgbClr val="2F5496"/>
                </a:solidFill>
                <a:latin typeface="Verdana"/>
                <a:ea typeface="Verdana"/>
              </a:rPr>
              <a:t>responsiveness to industry, </a:t>
            </a:r>
            <a:r>
              <a:rPr lang="en-GB" sz="1800">
                <a:solidFill>
                  <a:srgbClr val="004699"/>
                </a:solidFill>
                <a:latin typeface="Verdana"/>
                <a:ea typeface="Verdana"/>
              </a:rPr>
              <a:t>essential for sectors to remain competitive.</a:t>
            </a:r>
            <a:endParaRPr lang="en-GB" sz="1800">
              <a:solidFill>
                <a:srgbClr val="000000"/>
              </a:solidFill>
              <a:latin typeface="Verdana"/>
              <a:ea typeface="Verdana"/>
            </a:endParaRPr>
          </a:p>
          <a:p>
            <a:pPr marL="0" indent="0">
              <a:lnSpc>
                <a:spcPct val="150000"/>
              </a:lnSpc>
              <a:spcBef>
                <a:spcPts val="0"/>
              </a:spcBef>
              <a:buNone/>
            </a:pPr>
            <a:r>
              <a:rPr lang="en-GB" sz="1800" b="1">
                <a:solidFill>
                  <a:srgbClr val="2F5496"/>
                </a:solidFill>
                <a:latin typeface="Verdana"/>
                <a:ea typeface="Verdana"/>
              </a:rPr>
              <a:t>           Use of data, and data driven solutions, </a:t>
            </a:r>
            <a:r>
              <a:rPr lang="en-GB" sz="1800">
                <a:solidFill>
                  <a:srgbClr val="2F5496"/>
                </a:solidFill>
                <a:latin typeface="Verdana"/>
                <a:ea typeface="Verdana"/>
              </a:rPr>
              <a:t>across sectors where possible </a:t>
            </a:r>
            <a:endParaRPr lang="en-GB" sz="1800">
              <a:latin typeface="Verdana"/>
              <a:ea typeface="+mn-lt"/>
              <a:cs typeface="+mn-lt"/>
            </a:endParaRPr>
          </a:p>
          <a:p>
            <a:pPr marL="0" indent="0">
              <a:lnSpc>
                <a:spcPct val="150000"/>
              </a:lnSpc>
              <a:spcBef>
                <a:spcPts val="0"/>
              </a:spcBef>
              <a:spcAft>
                <a:spcPts val="800"/>
              </a:spcAft>
              <a:buNone/>
            </a:pPr>
            <a:r>
              <a:rPr lang="en-GB" sz="1800">
                <a:solidFill>
                  <a:srgbClr val="2F5496"/>
                </a:solidFill>
                <a:latin typeface="Verdana"/>
                <a:ea typeface="Verdana"/>
              </a:rPr>
              <a:t>           Continue to </a:t>
            </a:r>
            <a:r>
              <a:rPr lang="en-GB" sz="1800" b="1">
                <a:solidFill>
                  <a:srgbClr val="2F5496"/>
                </a:solidFill>
                <a:latin typeface="Verdana"/>
                <a:ea typeface="Verdana"/>
              </a:rPr>
              <a:t>listen, learn and </a:t>
            </a:r>
            <a:r>
              <a:rPr lang="en-GB" sz="1800" b="1">
                <a:solidFill>
                  <a:srgbClr val="2F5496"/>
                </a:solidFill>
                <a:latin typeface="Verdana"/>
                <a:ea typeface="Verdana"/>
                <a:cs typeface="Calibri"/>
              </a:rPr>
              <a:t>a</a:t>
            </a:r>
            <a:r>
              <a:rPr lang="en-GB" sz="1800" b="1">
                <a:solidFill>
                  <a:srgbClr val="2F5496"/>
                </a:solidFill>
                <a:latin typeface="Verdana"/>
                <a:ea typeface="Verdana"/>
              </a:rPr>
              <a:t>dapt to consumer needs</a:t>
            </a:r>
            <a:r>
              <a:rPr lang="en-GB" sz="1800">
                <a:solidFill>
                  <a:srgbClr val="2F5496"/>
                </a:solidFill>
                <a:latin typeface="Verdana"/>
                <a:ea typeface="Verdana"/>
              </a:rPr>
              <a:t>: enable innovation</a:t>
            </a:r>
            <a:endParaRPr lang="en-GB" sz="1800"/>
          </a:p>
        </p:txBody>
      </p:sp>
      <p:sp>
        <p:nvSpPr>
          <p:cNvPr id="4" name="Title 3">
            <a:extLst>
              <a:ext uri="{FF2B5EF4-FFF2-40B4-BE49-F238E27FC236}">
                <a16:creationId xmlns:a16="http://schemas.microsoft.com/office/drawing/2014/main" id="{43ACA9A5-5469-4E2E-BEA4-9B3E73560044}"/>
              </a:ext>
            </a:extLst>
          </p:cNvPr>
          <p:cNvSpPr>
            <a:spLocks noGrp="1"/>
          </p:cNvSpPr>
          <p:nvPr>
            <p:ph type="title"/>
          </p:nvPr>
        </p:nvSpPr>
        <p:spPr/>
        <p:txBody>
          <a:bodyPr lIns="91440" tIns="45720" rIns="91440" bIns="45720" anchor="t"/>
          <a:lstStyle/>
          <a:p>
            <a:r>
              <a:rPr lang="en-GB"/>
              <a:t>Key emerging themes </a:t>
            </a:r>
          </a:p>
        </p:txBody>
      </p:sp>
      <p:sp>
        <p:nvSpPr>
          <p:cNvPr id="5" name="TextBox 1">
            <a:extLst>
              <a:ext uri="{FF2B5EF4-FFF2-40B4-BE49-F238E27FC236}">
                <a16:creationId xmlns:a16="http://schemas.microsoft.com/office/drawing/2014/main" id="{95E721B7-46E6-4FFC-BE9B-682CF1DF3688}"/>
              </a:ext>
            </a:extLst>
          </p:cNvPr>
          <p:cNvSpPr txBox="1"/>
          <p:nvPr/>
        </p:nvSpPr>
        <p:spPr>
          <a:xfrm>
            <a:off x="238665" y="4853796"/>
            <a:ext cx="11729046"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b="1">
              <a:solidFill>
                <a:srgbClr val="2F5496"/>
              </a:solidFill>
              <a:latin typeface="Verdana"/>
            </a:endParaRPr>
          </a:p>
          <a:p>
            <a:endParaRPr lang="en-GB">
              <a:solidFill>
                <a:srgbClr val="2F5496"/>
              </a:solidFill>
              <a:latin typeface="Verdana"/>
              <a:ea typeface="Verdana"/>
            </a:endParaRPr>
          </a:p>
          <a:p>
            <a:r>
              <a:rPr lang="en-GB">
                <a:solidFill>
                  <a:srgbClr val="2F5496"/>
                </a:solidFill>
                <a:latin typeface="Verdana"/>
              </a:rPr>
              <a:t>Through our networks we will have regard to these findings and continue to work together to manage issues of customer debt and affordability, employ effective stakeholder engagement and work in a joined up and transparent way with partners including government and regulated firms. </a:t>
            </a:r>
            <a:endParaRPr lang="en-GB"/>
          </a:p>
        </p:txBody>
      </p:sp>
      <p:sp>
        <p:nvSpPr>
          <p:cNvPr id="6" name="TextBox 1">
            <a:extLst>
              <a:ext uri="{FF2B5EF4-FFF2-40B4-BE49-F238E27FC236}">
                <a16:creationId xmlns:a16="http://schemas.microsoft.com/office/drawing/2014/main" id="{E95A9587-8CC6-47E2-8F28-11EF3AC326AB}"/>
              </a:ext>
            </a:extLst>
          </p:cNvPr>
          <p:cNvSpPr txBox="1"/>
          <p:nvPr/>
        </p:nvSpPr>
        <p:spPr>
          <a:xfrm>
            <a:off x="253042" y="3085381"/>
            <a:ext cx="11729048" cy="2153282"/>
          </a:xfrm>
          <a:prstGeom prst="rect">
            <a:avLst/>
          </a:prstGeom>
          <a:noFill/>
          <a:ln w="28575">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b="1" i="1" u="sng">
                <a:solidFill>
                  <a:srgbClr val="004699"/>
                </a:solidFill>
                <a:latin typeface="Verdana"/>
                <a:ea typeface="Verdana"/>
              </a:rPr>
              <a:t>These themes chime with our workplan priorities:</a:t>
            </a:r>
            <a:endParaRPr lang="en-US" b="1" i="1">
              <a:latin typeface="Verdana"/>
              <a:ea typeface="+mn-lt"/>
              <a:cs typeface="+mn-lt"/>
            </a:endParaRPr>
          </a:p>
          <a:p>
            <a:pPr algn="ctr"/>
            <a:r>
              <a:rPr lang="en-GB" b="1" i="1">
                <a:solidFill>
                  <a:srgbClr val="004699"/>
                </a:solidFill>
                <a:latin typeface="Verdana"/>
                <a:ea typeface="Verdana"/>
              </a:rPr>
              <a:t>1. Improving outcomes for consumers in vulnerable circumstances or with additional needs</a:t>
            </a:r>
            <a:endParaRPr lang="en-GB" b="1" i="1">
              <a:solidFill>
                <a:srgbClr val="004699"/>
              </a:solidFill>
              <a:latin typeface="Verdana"/>
              <a:ea typeface="Verdana"/>
              <a:cs typeface="+mn-lt"/>
            </a:endParaRPr>
          </a:p>
          <a:p>
            <a:pPr algn="ctr"/>
            <a:r>
              <a:rPr lang="en-GB" b="1" i="1">
                <a:solidFill>
                  <a:srgbClr val="004699"/>
                </a:solidFill>
                <a:latin typeface="Verdana"/>
                <a:ea typeface="Verdana"/>
              </a:rPr>
              <a:t>2. Adapting our regulatory approach where appropriate to support the innovation and investment necessary for economic recovery, resilience and growth</a:t>
            </a:r>
            <a:endParaRPr lang="en-GB" b="1" i="1">
              <a:solidFill>
                <a:srgbClr val="004699"/>
              </a:solidFill>
              <a:latin typeface="Verdana"/>
              <a:ea typeface="Verdana"/>
              <a:cs typeface="+mn-lt"/>
            </a:endParaRPr>
          </a:p>
          <a:p>
            <a:pPr algn="ctr"/>
            <a:r>
              <a:rPr lang="en-GB" b="1" i="1">
                <a:solidFill>
                  <a:srgbClr val="004699"/>
                </a:solidFill>
                <a:latin typeface="Verdana"/>
                <a:ea typeface="Verdana"/>
              </a:rPr>
              <a:t>3. Strengthening joint regulatory capabilities to meet shared current and future challenges</a:t>
            </a:r>
            <a:endParaRPr lang="en-GB" b="1" i="1">
              <a:solidFill>
                <a:srgbClr val="004699"/>
              </a:solidFill>
              <a:latin typeface="Verdana"/>
              <a:ea typeface="Verdana"/>
              <a:cs typeface="Calibri"/>
            </a:endParaRPr>
          </a:p>
        </p:txBody>
      </p:sp>
      <p:pic>
        <p:nvPicPr>
          <p:cNvPr id="7" name="Graphic 7" descr="Loan with solid fill">
            <a:extLst>
              <a:ext uri="{FF2B5EF4-FFF2-40B4-BE49-F238E27FC236}">
                <a16:creationId xmlns:a16="http://schemas.microsoft.com/office/drawing/2014/main" id="{816AC6FD-C130-453E-827D-19E7ABD0EA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2913" y="1117121"/>
            <a:ext cx="497457" cy="454326"/>
          </a:xfrm>
          <a:prstGeom prst="rect">
            <a:avLst/>
          </a:prstGeom>
        </p:spPr>
      </p:pic>
      <p:pic>
        <p:nvPicPr>
          <p:cNvPr id="9" name="Graphic 9" descr="Production with solid fill">
            <a:extLst>
              <a:ext uri="{FF2B5EF4-FFF2-40B4-BE49-F238E27FC236}">
                <a16:creationId xmlns:a16="http://schemas.microsoft.com/office/drawing/2014/main" id="{C47DC635-5083-4D1B-AA8D-1BE14D7C92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291" y="1519686"/>
            <a:ext cx="483079" cy="454325"/>
          </a:xfrm>
          <a:prstGeom prst="rect">
            <a:avLst/>
          </a:prstGeom>
        </p:spPr>
      </p:pic>
      <p:pic>
        <p:nvPicPr>
          <p:cNvPr id="10" name="Graphic 10" descr="Statistics with solid fill">
            <a:extLst>
              <a:ext uri="{FF2B5EF4-FFF2-40B4-BE49-F238E27FC236}">
                <a16:creationId xmlns:a16="http://schemas.microsoft.com/office/drawing/2014/main" id="{89352D1B-0364-4267-ADA1-675B06CD0E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2913" y="1965384"/>
            <a:ext cx="497457" cy="511834"/>
          </a:xfrm>
          <a:prstGeom prst="rect">
            <a:avLst/>
          </a:prstGeom>
        </p:spPr>
      </p:pic>
      <p:pic>
        <p:nvPicPr>
          <p:cNvPr id="11" name="Graphic 11" descr="Ear with solid fill">
            <a:extLst>
              <a:ext uri="{FF2B5EF4-FFF2-40B4-BE49-F238E27FC236}">
                <a16:creationId xmlns:a16="http://schemas.microsoft.com/office/drawing/2014/main" id="{7D036D0D-700B-4D3B-BF4E-6E9FB11403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2913" y="2425461"/>
            <a:ext cx="583721" cy="569344"/>
          </a:xfrm>
          <a:prstGeom prst="rect">
            <a:avLst/>
          </a:prstGeom>
        </p:spPr>
      </p:pic>
    </p:spTree>
    <p:extLst>
      <p:ext uri="{BB962C8B-B14F-4D97-AF65-F5344CB8AC3E}">
        <p14:creationId xmlns:p14="http://schemas.microsoft.com/office/powerpoint/2010/main" val="295716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32F25-EF81-47B6-AEE2-18CA57A38847}"/>
              </a:ext>
            </a:extLst>
          </p:cNvPr>
          <p:cNvSpPr>
            <a:spLocks noGrp="1"/>
          </p:cNvSpPr>
          <p:nvPr>
            <p:ph type="sldNum" sz="quarter" idx="4294967295"/>
          </p:nvPr>
        </p:nvSpPr>
        <p:spPr>
          <a:xfrm>
            <a:off x="9926065" y="6492875"/>
            <a:ext cx="2133600" cy="365125"/>
          </a:xfrm>
          <a:prstGeom prst="rect">
            <a:avLst/>
          </a:prstGeom>
        </p:spPr>
        <p:txBody>
          <a:bodyPr/>
          <a:lstStyle/>
          <a:p>
            <a:pPr algn="r"/>
            <a:fld id="{600C80B2-5EB6-4999-8D4F-FF5D862D224F}" type="slidenum">
              <a:rPr lang="en-GB" sz="1200" smtClean="0">
                <a:solidFill>
                  <a:srgbClr val="004699"/>
                </a:solidFill>
                <a:latin typeface="Arial" panose="020B0604020202020204" pitchFamily="34" charset="0"/>
                <a:cs typeface="Arial" panose="020B0604020202020204" pitchFamily="34" charset="0"/>
              </a:rPr>
              <a:pPr algn="r"/>
              <a:t>7</a:t>
            </a:fld>
            <a:endParaRPr lang="en-GB" sz="1200">
              <a:solidFill>
                <a:srgbClr val="004699"/>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041F865-2FA6-44B4-A404-A1B0C82E2861}"/>
              </a:ext>
            </a:extLst>
          </p:cNvPr>
          <p:cNvSpPr>
            <a:spLocks noGrp="1"/>
          </p:cNvSpPr>
          <p:nvPr>
            <p:ph type="body" sz="quarter" idx="10"/>
          </p:nvPr>
        </p:nvSpPr>
        <p:spPr>
          <a:xfrm>
            <a:off x="149019" y="998807"/>
            <a:ext cx="11910646" cy="5635274"/>
          </a:xfrm>
        </p:spPr>
        <p:txBody>
          <a:bodyPr lIns="91440" tIns="45720" rIns="91440" bIns="45720" anchor="t"/>
          <a:lstStyle/>
          <a:p>
            <a:pPr marL="0" indent="0">
              <a:buNone/>
            </a:pPr>
            <a:r>
              <a:rPr lang="en-GB" sz="1800">
                <a:solidFill>
                  <a:srgbClr val="004699"/>
                </a:solidFill>
                <a:latin typeface="Verdana"/>
                <a:ea typeface="Verdana"/>
              </a:rPr>
              <a:t>Content</a:t>
            </a:r>
          </a:p>
          <a:p>
            <a:pPr marL="0" indent="0">
              <a:buNone/>
            </a:pPr>
            <a:endParaRPr lang="en-GB" sz="1800">
              <a:solidFill>
                <a:srgbClr val="004699"/>
              </a:solidFill>
              <a:latin typeface="Verdana"/>
              <a:ea typeface="Verdana"/>
            </a:endParaRPr>
          </a:p>
          <a:p>
            <a:pPr marL="514350" indent="-514350">
              <a:buAutoNum type="arabicPeriod"/>
            </a:pPr>
            <a:r>
              <a:rPr lang="en-GB" sz="1800">
                <a:solidFill>
                  <a:srgbClr val="004699"/>
                </a:solidFill>
                <a:latin typeface="Verdana"/>
                <a:ea typeface="Verdana"/>
              </a:rPr>
              <a:t>Context </a:t>
            </a:r>
            <a:endParaRPr lang="en-GB" sz="1800">
              <a:solidFill>
                <a:srgbClr val="004699"/>
              </a:solidFill>
              <a:latin typeface="Verdana"/>
              <a:ea typeface="Verdana" panose="020B0604030504040204" pitchFamily="34" charset="0"/>
            </a:endParaRPr>
          </a:p>
          <a:p>
            <a:pPr marL="514350" indent="-514350">
              <a:buAutoNum type="arabicPeriod"/>
            </a:pPr>
            <a:r>
              <a:rPr lang="en-GB" sz="1800">
                <a:solidFill>
                  <a:srgbClr val="004699"/>
                </a:solidFill>
                <a:latin typeface="Verdana"/>
                <a:ea typeface="Verdana"/>
              </a:rPr>
              <a:t>Across the sectors </a:t>
            </a:r>
            <a:endParaRPr lang="en-GB" sz="1800">
              <a:solidFill>
                <a:srgbClr val="004699"/>
              </a:solidFill>
              <a:latin typeface="Verdana"/>
              <a:ea typeface="Verdana" panose="020B0604030504040204" pitchFamily="34" charset="0"/>
            </a:endParaRPr>
          </a:p>
          <a:p>
            <a:pPr marL="514350" indent="-514350">
              <a:buAutoNum type="arabicPeriod"/>
            </a:pPr>
            <a:r>
              <a:rPr lang="en-GB" sz="1800">
                <a:solidFill>
                  <a:srgbClr val="004699"/>
                </a:solidFill>
                <a:latin typeface="Verdana"/>
                <a:ea typeface="Verdana"/>
              </a:rPr>
              <a:t>Consumer organisation perspectives </a:t>
            </a:r>
            <a:endParaRPr lang="en-GB" sz="1800">
              <a:solidFill>
                <a:srgbClr val="004699"/>
              </a:solidFill>
              <a:latin typeface="Verdana"/>
              <a:ea typeface="Verdana" panose="020B0604030504040204" pitchFamily="34" charset="0"/>
            </a:endParaRPr>
          </a:p>
          <a:p>
            <a:pPr marL="514350" indent="-514350">
              <a:buAutoNum type="arabicPeriod"/>
            </a:pPr>
            <a:r>
              <a:rPr lang="en-GB" sz="1800">
                <a:solidFill>
                  <a:srgbClr val="004699"/>
                </a:solidFill>
                <a:latin typeface="Verdana"/>
                <a:ea typeface="Verdana"/>
              </a:rPr>
              <a:t>Looking forward</a:t>
            </a:r>
          </a:p>
          <a:p>
            <a:pPr marL="514350" indent="-514350">
              <a:buAutoNum type="arabicPeriod"/>
            </a:pPr>
            <a:endParaRPr lang="en-GB" sz="1800" b="1">
              <a:solidFill>
                <a:srgbClr val="004699"/>
              </a:solidFill>
              <a:latin typeface="Verdana"/>
              <a:ea typeface="Verdana" panose="020B0604030504040204" pitchFamily="34" charset="0"/>
            </a:endParaRPr>
          </a:p>
          <a:p>
            <a:pPr marL="0" indent="0">
              <a:buNone/>
            </a:pPr>
            <a:r>
              <a:rPr lang="en-GB" sz="1800" b="1">
                <a:solidFill>
                  <a:srgbClr val="004699"/>
                </a:solidFill>
                <a:latin typeface="Verdana"/>
                <a:ea typeface="Verdana"/>
              </a:rPr>
              <a:t>1.   Context  </a:t>
            </a:r>
            <a:endParaRPr lang="en-GB" sz="1800" b="1">
              <a:solidFill>
                <a:srgbClr val="FF0000"/>
              </a:solidFill>
              <a:latin typeface="Verdana"/>
              <a:ea typeface="Verdana" panose="020B0604030504040204" pitchFamily="34" charset="0"/>
            </a:endParaRPr>
          </a:p>
          <a:p>
            <a:pPr marL="0" indent="0">
              <a:buNone/>
            </a:pPr>
            <a:endParaRPr lang="en-GB" sz="1800">
              <a:solidFill>
                <a:srgbClr val="004699"/>
              </a:solidFill>
              <a:latin typeface="Verdana"/>
              <a:ea typeface="Verdana" panose="020B0604030504040204" pitchFamily="34" charset="0"/>
            </a:endParaRPr>
          </a:p>
          <a:p>
            <a:pPr marL="0" indent="0">
              <a:buNone/>
            </a:pPr>
            <a:r>
              <a:rPr lang="en-GB" sz="1800">
                <a:solidFill>
                  <a:srgbClr val="004699"/>
                </a:solidFill>
                <a:latin typeface="Verdana"/>
                <a:ea typeface="Verdana"/>
              </a:rPr>
              <a:t>Those who were badly off pre pandemic, </a:t>
            </a:r>
            <a:r>
              <a:rPr lang="en-GB" sz="1800" err="1">
                <a:solidFill>
                  <a:srgbClr val="004699"/>
                </a:solidFill>
                <a:latin typeface="Verdana"/>
                <a:ea typeface="Verdana"/>
              </a:rPr>
              <a:t>ie</a:t>
            </a:r>
            <a:r>
              <a:rPr lang="en-GB" sz="1800">
                <a:solidFill>
                  <a:srgbClr val="004699"/>
                </a:solidFill>
                <a:latin typeface="Verdana"/>
                <a:ea typeface="Verdana"/>
              </a:rPr>
              <a:t> those with less financial resilience, have been hardest hit. Young people, BAME and women were also impacted disproportionately in the pocket. </a:t>
            </a:r>
            <a:endParaRPr lang="en-GB" sz="1800">
              <a:solidFill>
                <a:srgbClr val="FF0000"/>
              </a:solidFill>
              <a:latin typeface="Verdana"/>
              <a:ea typeface="Verdana" panose="020B0604030504040204" pitchFamily="34" charset="0"/>
            </a:endParaRPr>
          </a:p>
          <a:p>
            <a:pPr marL="0" indent="0">
              <a:buNone/>
            </a:pPr>
            <a:r>
              <a:rPr lang="en-GB" sz="1800">
                <a:solidFill>
                  <a:srgbClr val="004699"/>
                </a:solidFill>
                <a:latin typeface="Verdana"/>
                <a:ea typeface="Verdana"/>
              </a:rPr>
              <a:t>The impact also varied across the UK, with some areas having more lockdowns, and those with higher proportions of lower paid workers from harder hit sectors suffering more – for example in the North West. Covid has exacerbated levels of deprivation and impacted demand on services</a:t>
            </a:r>
            <a:r>
              <a:rPr lang="en-GB" sz="1800" b="1">
                <a:solidFill>
                  <a:srgbClr val="004699"/>
                </a:solidFill>
                <a:latin typeface="Verdana"/>
                <a:ea typeface="Verdana"/>
              </a:rPr>
              <a:t>.  </a:t>
            </a:r>
            <a:endParaRPr lang="en-GB" sz="1800" b="1">
              <a:solidFill>
                <a:srgbClr val="004699"/>
              </a:solidFill>
              <a:latin typeface="Verdana"/>
              <a:ea typeface="Verdana" panose="020B0604030504040204" pitchFamily="34" charset="0"/>
            </a:endParaRPr>
          </a:p>
          <a:p>
            <a:pPr marL="0" indent="0">
              <a:buNone/>
            </a:pPr>
            <a:endParaRPr lang="en-GB" sz="1800" b="1">
              <a:solidFill>
                <a:srgbClr val="004699"/>
              </a:solidFill>
              <a:latin typeface="Verdana"/>
              <a:ea typeface="Verdana"/>
            </a:endParaRPr>
          </a:p>
          <a:p>
            <a:pPr marL="0" indent="0">
              <a:buNone/>
            </a:pPr>
            <a:r>
              <a:rPr lang="en-GB" sz="1800" b="1">
                <a:solidFill>
                  <a:srgbClr val="004699"/>
                </a:solidFill>
                <a:latin typeface="Verdana"/>
                <a:ea typeface="Verdana"/>
              </a:rPr>
              <a:t>It will be important to maintain a more segmented view and not apply a one size fits all approach</a:t>
            </a:r>
            <a:r>
              <a:rPr lang="en-GB" sz="1800">
                <a:solidFill>
                  <a:srgbClr val="004699"/>
                </a:solidFill>
                <a:latin typeface="Verdana"/>
                <a:ea typeface="Verdana"/>
              </a:rPr>
              <a:t>. </a:t>
            </a:r>
            <a:endParaRPr lang="en-GB" sz="1800">
              <a:solidFill>
                <a:srgbClr val="004699"/>
              </a:solidFill>
              <a:latin typeface="Verdana"/>
              <a:ea typeface="Verdana" panose="020B0604030504040204" pitchFamily="34" charset="0"/>
            </a:endParaRPr>
          </a:p>
          <a:p>
            <a:pPr marL="0" indent="0">
              <a:buNone/>
            </a:pPr>
            <a:endParaRPr lang="en-GB" dirty="0"/>
          </a:p>
        </p:txBody>
      </p:sp>
      <p:sp>
        <p:nvSpPr>
          <p:cNvPr id="6" name="Title 5">
            <a:extLst>
              <a:ext uri="{FF2B5EF4-FFF2-40B4-BE49-F238E27FC236}">
                <a16:creationId xmlns:a16="http://schemas.microsoft.com/office/drawing/2014/main" id="{45D6244F-C511-4286-BAF8-0BF98475FE72}"/>
              </a:ext>
            </a:extLst>
          </p:cNvPr>
          <p:cNvSpPr>
            <a:spLocks noGrp="1"/>
          </p:cNvSpPr>
          <p:nvPr>
            <p:ph type="title"/>
          </p:nvPr>
        </p:nvSpPr>
        <p:spPr>
          <a:xfrm>
            <a:off x="1002756" y="223919"/>
            <a:ext cx="10775373" cy="574038"/>
          </a:xfrm>
        </p:spPr>
        <p:txBody>
          <a:bodyPr lIns="91440" tIns="45720" rIns="91440" bIns="45720" anchor="t"/>
          <a:lstStyle/>
          <a:p>
            <a:r>
              <a:rPr lang="en-GB" dirty="0"/>
              <a:t>Summary of </a:t>
            </a:r>
            <a:r>
              <a:rPr lang="en-GB"/>
              <a:t>reflections  </a:t>
            </a:r>
            <a:endParaRPr lang="en-GB" sz="1400" dirty="0">
              <a:solidFill>
                <a:srgbClr val="FF0000"/>
              </a:solidFill>
            </a:endParaRPr>
          </a:p>
        </p:txBody>
      </p:sp>
    </p:spTree>
    <p:extLst>
      <p:ext uri="{BB962C8B-B14F-4D97-AF65-F5344CB8AC3E}">
        <p14:creationId xmlns:p14="http://schemas.microsoft.com/office/powerpoint/2010/main" val="150506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149D62-B1DA-437E-B150-2CD5CD71EA3F}"/>
              </a:ext>
            </a:extLst>
          </p:cNvPr>
          <p:cNvSpPr>
            <a:spLocks noGrp="1"/>
          </p:cNvSpPr>
          <p:nvPr>
            <p:ph type="sldNum" sz="quarter" idx="4294967295"/>
          </p:nvPr>
        </p:nvSpPr>
        <p:spPr>
          <a:xfrm>
            <a:off x="10058400" y="6492875"/>
            <a:ext cx="2133600" cy="365125"/>
          </a:xfrm>
          <a:prstGeom prst="rect">
            <a:avLst/>
          </a:prstGeom>
        </p:spPr>
        <p:txBody>
          <a:bodyPr/>
          <a:lstStyle/>
          <a:p>
            <a:pPr algn="r"/>
            <a:fld id="{600C80B2-5EB6-4999-8D4F-FF5D862D224F}" type="slidenum">
              <a:rPr lang="en-GB" sz="1200" smtClean="0">
                <a:solidFill>
                  <a:srgbClr val="004699"/>
                </a:solidFill>
                <a:latin typeface="Arial" panose="020B0604020202020204" pitchFamily="34" charset="0"/>
                <a:cs typeface="Arial" panose="020B0604020202020204" pitchFamily="34" charset="0"/>
              </a:rPr>
              <a:pPr algn="r"/>
              <a:t>8</a:t>
            </a:fld>
            <a:endParaRPr lang="en-GB" sz="1200">
              <a:solidFill>
                <a:srgbClr val="004699"/>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75216F1-C2FF-4137-B1EA-9138C7664027}"/>
              </a:ext>
            </a:extLst>
          </p:cNvPr>
          <p:cNvSpPr/>
          <p:nvPr/>
        </p:nvSpPr>
        <p:spPr>
          <a:xfrm>
            <a:off x="253218" y="241585"/>
            <a:ext cx="11591779" cy="6186309"/>
          </a:xfrm>
          <a:prstGeom prst="rect">
            <a:avLst/>
          </a:prstGeom>
        </p:spPr>
        <p:txBody>
          <a:bodyPr wrap="square" lIns="91440" tIns="45720" rIns="91440" bIns="45720" anchor="t">
            <a:spAutoFit/>
          </a:bodyPr>
          <a:lstStyle/>
          <a:p>
            <a:r>
              <a:rPr lang="en-GB" b="1">
                <a:solidFill>
                  <a:srgbClr val="004699"/>
                </a:solidFill>
                <a:latin typeface="Verdana"/>
                <a:ea typeface="Verdana"/>
              </a:rPr>
              <a:t>2.   Across the sectors </a:t>
            </a:r>
          </a:p>
          <a:p>
            <a:pPr lvl="0"/>
            <a:endParaRPr lang="en-GB">
              <a:solidFill>
                <a:srgbClr val="004699"/>
              </a:solidFill>
              <a:latin typeface="Verdana"/>
              <a:ea typeface="Verdana"/>
            </a:endParaRPr>
          </a:p>
          <a:p>
            <a:r>
              <a:rPr lang="en-GB" b="1">
                <a:solidFill>
                  <a:srgbClr val="004699"/>
                </a:solidFill>
                <a:latin typeface="Verdana"/>
                <a:ea typeface="Verdana"/>
              </a:rPr>
              <a:t>Utilities providers</a:t>
            </a:r>
            <a:r>
              <a:rPr lang="en-GB">
                <a:solidFill>
                  <a:srgbClr val="004699"/>
                </a:solidFill>
                <a:latin typeface="Verdana"/>
                <a:ea typeface="Verdana"/>
              </a:rPr>
              <a:t> reported increased demand for services, such as water, as customers stayed at home. There was a shift in customer needs and consumption, including for the newly vulnerable and for those shielding. The shift in demand highlighted the </a:t>
            </a:r>
            <a:r>
              <a:rPr lang="en-GB" b="1">
                <a:solidFill>
                  <a:srgbClr val="004699"/>
                </a:solidFill>
                <a:latin typeface="Verdana"/>
                <a:ea typeface="Verdana"/>
              </a:rPr>
              <a:t>importance of customer data and joining up with other data sources</a:t>
            </a:r>
            <a:r>
              <a:rPr lang="en-GB">
                <a:solidFill>
                  <a:srgbClr val="004699"/>
                </a:solidFill>
                <a:latin typeface="Verdana"/>
                <a:ea typeface="Verdana"/>
              </a:rPr>
              <a:t> to inform responsive regulation. It was also important to join up communication across the supply chain at this time to ensure customer demand was met: </a:t>
            </a:r>
            <a:r>
              <a:rPr lang="en-GB" b="1">
                <a:solidFill>
                  <a:srgbClr val="004699"/>
                </a:solidFill>
                <a:latin typeface="Verdana"/>
                <a:ea typeface="Verdana"/>
              </a:rPr>
              <a:t>understanding the customer journey remains key</a:t>
            </a:r>
            <a:r>
              <a:rPr lang="en-GB">
                <a:solidFill>
                  <a:srgbClr val="004699"/>
                </a:solidFill>
                <a:latin typeface="Verdana"/>
                <a:ea typeface="Verdana"/>
              </a:rPr>
              <a:t>.  </a:t>
            </a:r>
          </a:p>
          <a:p>
            <a:endParaRPr lang="en-GB">
              <a:solidFill>
                <a:srgbClr val="004699"/>
              </a:solidFill>
              <a:latin typeface="Verdana"/>
              <a:ea typeface="Verdana"/>
            </a:endParaRPr>
          </a:p>
          <a:p>
            <a:r>
              <a:rPr lang="en-GB" b="1">
                <a:solidFill>
                  <a:srgbClr val="004699"/>
                </a:solidFill>
                <a:latin typeface="Verdana"/>
                <a:ea typeface="Verdana"/>
              </a:rPr>
              <a:t>Markets have shifted and will take time to recover and will most likely have changed forever</a:t>
            </a:r>
            <a:r>
              <a:rPr lang="en-GB">
                <a:solidFill>
                  <a:srgbClr val="004699"/>
                </a:solidFill>
                <a:latin typeface="Verdana"/>
                <a:ea typeface="Verdana"/>
              </a:rPr>
              <a:t>: this will be mirrored in the consumer journey which will continue to evolve.</a:t>
            </a:r>
            <a:endParaRPr lang="en-GB">
              <a:cs typeface="Calibri"/>
            </a:endParaRPr>
          </a:p>
          <a:p>
            <a:pPr lvl="0"/>
            <a:endParaRPr lang="en-GB">
              <a:solidFill>
                <a:srgbClr val="004699"/>
              </a:solidFill>
              <a:latin typeface="Verdana"/>
              <a:ea typeface="Verdana"/>
            </a:endParaRPr>
          </a:p>
          <a:p>
            <a:r>
              <a:rPr lang="en-GB">
                <a:solidFill>
                  <a:srgbClr val="004699"/>
                </a:solidFill>
                <a:latin typeface="Verdana"/>
                <a:ea typeface="Verdana"/>
              </a:rPr>
              <a:t>Conversely, </a:t>
            </a:r>
            <a:r>
              <a:rPr lang="en-GB" b="1">
                <a:solidFill>
                  <a:srgbClr val="004699"/>
                </a:solidFill>
                <a:latin typeface="Verdana"/>
                <a:ea typeface="Verdana"/>
              </a:rPr>
              <a:t>in transport sectors, demand dropped dramatically</a:t>
            </a:r>
            <a:r>
              <a:rPr lang="en-GB">
                <a:solidFill>
                  <a:srgbClr val="004699"/>
                </a:solidFill>
                <a:latin typeface="Verdana"/>
                <a:ea typeface="Verdana"/>
              </a:rPr>
              <a:t> from the 300m people previously travelling through airspace. With mass cancellations, industry faced a requirement to refund alongside an absence of new business, challenging industry resilience. Sector looked to regulator to uphold safety and maintain consumers' interests to enable consistency and stability, sitting between government and industry. </a:t>
            </a:r>
            <a:r>
              <a:rPr lang="en-GB" b="1">
                <a:solidFill>
                  <a:srgbClr val="004699"/>
                </a:solidFill>
                <a:latin typeface="Verdana"/>
                <a:ea typeface="Verdana"/>
              </a:rPr>
              <a:t>Information exchange and transparency between stakeholders was essential</a:t>
            </a:r>
            <a:r>
              <a:rPr lang="en-GB">
                <a:solidFill>
                  <a:srgbClr val="004699"/>
                </a:solidFill>
                <a:latin typeface="Verdana"/>
                <a:ea typeface="Verdana"/>
              </a:rPr>
              <a:t>. The industry has become </a:t>
            </a:r>
            <a:r>
              <a:rPr lang="en-GB" b="1">
                <a:solidFill>
                  <a:srgbClr val="004699"/>
                </a:solidFill>
                <a:latin typeface="Verdana"/>
                <a:ea typeface="Verdana"/>
              </a:rPr>
              <a:t>more consumer focused</a:t>
            </a:r>
            <a:r>
              <a:rPr lang="en-GB">
                <a:solidFill>
                  <a:srgbClr val="004699"/>
                </a:solidFill>
                <a:latin typeface="Verdana"/>
                <a:ea typeface="Verdana"/>
              </a:rPr>
              <a:t>. </a:t>
            </a:r>
          </a:p>
          <a:p>
            <a:pPr lvl="0"/>
            <a:endParaRPr lang="en-GB">
              <a:solidFill>
                <a:srgbClr val="004699"/>
              </a:solidFill>
              <a:latin typeface="Verdana"/>
              <a:ea typeface="Verdana"/>
            </a:endParaRPr>
          </a:p>
          <a:p>
            <a:r>
              <a:rPr lang="en-GB">
                <a:solidFill>
                  <a:srgbClr val="004699"/>
                </a:solidFill>
                <a:latin typeface="Verdana"/>
                <a:ea typeface="Verdana"/>
              </a:rPr>
              <a:t>The pandemic provided some benefits in terms of meeting carbon targets and looking forward </a:t>
            </a:r>
            <a:r>
              <a:rPr lang="en-GB" b="1">
                <a:solidFill>
                  <a:srgbClr val="004699"/>
                </a:solidFill>
                <a:latin typeface="Verdana"/>
                <a:ea typeface="Verdana"/>
              </a:rPr>
              <a:t>sectors will need to maintain sustainable industries</a:t>
            </a:r>
            <a:r>
              <a:rPr lang="en-GB">
                <a:solidFill>
                  <a:srgbClr val="004699"/>
                </a:solidFill>
                <a:latin typeface="Verdana"/>
                <a:ea typeface="Verdana"/>
              </a:rPr>
              <a:t>. </a:t>
            </a:r>
          </a:p>
          <a:p>
            <a:pPr lvl="0"/>
            <a:endParaRPr lang="en-GB">
              <a:solidFill>
                <a:srgbClr val="004699"/>
              </a:solidFill>
              <a:latin typeface="Verdana"/>
              <a:ea typeface="Verdana"/>
            </a:endParaRPr>
          </a:p>
        </p:txBody>
      </p:sp>
    </p:spTree>
    <p:extLst>
      <p:ext uri="{BB962C8B-B14F-4D97-AF65-F5344CB8AC3E}">
        <p14:creationId xmlns:p14="http://schemas.microsoft.com/office/powerpoint/2010/main" val="406990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7CC4F3-6658-4068-AD8B-00A7C422E42C}"/>
              </a:ext>
            </a:extLst>
          </p:cNvPr>
          <p:cNvSpPr>
            <a:spLocks noGrp="1"/>
          </p:cNvSpPr>
          <p:nvPr>
            <p:ph type="sldNum" sz="quarter" idx="4294967295"/>
          </p:nvPr>
        </p:nvSpPr>
        <p:spPr>
          <a:xfrm>
            <a:off x="10058400" y="6492875"/>
            <a:ext cx="2133600" cy="365125"/>
          </a:xfrm>
          <a:prstGeom prst="rect">
            <a:avLst/>
          </a:prstGeom>
        </p:spPr>
        <p:txBody>
          <a:bodyPr/>
          <a:lstStyle/>
          <a:p>
            <a:pPr algn="r"/>
            <a:fld id="{600C80B2-5EB6-4999-8D4F-FF5D862D224F}" type="slidenum">
              <a:rPr lang="en-GB" sz="1200" smtClean="0">
                <a:solidFill>
                  <a:srgbClr val="004699"/>
                </a:solidFill>
                <a:latin typeface="Arial" panose="020B0604020202020204" pitchFamily="34" charset="0"/>
                <a:cs typeface="Arial" panose="020B0604020202020204" pitchFamily="34" charset="0"/>
              </a:rPr>
              <a:pPr algn="r"/>
              <a:t>9</a:t>
            </a:fld>
            <a:endParaRPr lang="en-GB" sz="1200">
              <a:solidFill>
                <a:srgbClr val="004699"/>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F0E8D1E-BF82-47D3-9967-2335873A75C0}"/>
              </a:ext>
            </a:extLst>
          </p:cNvPr>
          <p:cNvSpPr/>
          <p:nvPr/>
        </p:nvSpPr>
        <p:spPr>
          <a:xfrm>
            <a:off x="281354" y="242522"/>
            <a:ext cx="11629292" cy="6833024"/>
          </a:xfrm>
          <a:prstGeom prst="rect">
            <a:avLst/>
          </a:prstGeom>
        </p:spPr>
        <p:txBody>
          <a:bodyPr wrap="square" lIns="91440" tIns="45720" rIns="91440" bIns="45720" anchor="t">
            <a:spAutoFit/>
          </a:bodyPr>
          <a:lstStyle/>
          <a:p>
            <a:r>
              <a:rPr lang="en-GB">
                <a:solidFill>
                  <a:srgbClr val="004699"/>
                </a:solidFill>
                <a:latin typeface="Verdana"/>
                <a:ea typeface="Verdana"/>
              </a:rPr>
              <a:t>(2. Cont)</a:t>
            </a:r>
          </a:p>
          <a:p>
            <a:endParaRPr lang="en-GB">
              <a:solidFill>
                <a:srgbClr val="004699"/>
              </a:solidFill>
              <a:latin typeface="Verdana"/>
              <a:ea typeface="Verdana"/>
            </a:endParaRPr>
          </a:p>
          <a:p>
            <a:r>
              <a:rPr lang="en-GB" b="1">
                <a:solidFill>
                  <a:srgbClr val="004699"/>
                </a:solidFill>
                <a:latin typeface="Verdana"/>
                <a:ea typeface="Verdana"/>
              </a:rPr>
              <a:t>In financial services </a:t>
            </a:r>
            <a:r>
              <a:rPr lang="en-GB">
                <a:solidFill>
                  <a:srgbClr val="004699"/>
                </a:solidFill>
                <a:latin typeface="Verdana"/>
                <a:ea typeface="Verdana"/>
              </a:rPr>
              <a:t>regulators had to put measures in place quickly to protect consumers facing income shortfalls. It was important to balance consumer protection with ensuring the sustainability of markets. Prioritisation became even more important given stretched resources. </a:t>
            </a:r>
            <a:r>
              <a:rPr lang="en-GB" b="1">
                <a:solidFill>
                  <a:srgbClr val="004699"/>
                </a:solidFill>
                <a:latin typeface="Verdana"/>
                <a:ea typeface="Verdana"/>
              </a:rPr>
              <a:t>Customer needs</a:t>
            </a:r>
            <a:r>
              <a:rPr lang="en-GB">
                <a:solidFill>
                  <a:srgbClr val="004699"/>
                </a:solidFill>
                <a:latin typeface="Verdana"/>
                <a:ea typeface="Verdana"/>
              </a:rPr>
              <a:t> came to the fore and should be the </a:t>
            </a:r>
            <a:r>
              <a:rPr lang="en-GB" b="1">
                <a:solidFill>
                  <a:srgbClr val="004699"/>
                </a:solidFill>
                <a:latin typeface="Verdana"/>
                <a:ea typeface="Verdana"/>
              </a:rPr>
              <a:t>primary focus of all activities</a:t>
            </a:r>
            <a:r>
              <a:rPr lang="en-GB">
                <a:solidFill>
                  <a:srgbClr val="004699"/>
                </a:solidFill>
                <a:latin typeface="Verdana"/>
                <a:ea typeface="Verdana"/>
              </a:rPr>
              <a:t>.</a:t>
            </a:r>
            <a:endParaRPr lang="en-GB">
              <a:solidFill>
                <a:srgbClr val="004699"/>
              </a:solidFill>
              <a:latin typeface="Verdana"/>
              <a:ea typeface="Verdana"/>
              <a:cs typeface="+mn-lt"/>
            </a:endParaRPr>
          </a:p>
          <a:p>
            <a:endParaRPr lang="en-GB">
              <a:solidFill>
                <a:srgbClr val="004699"/>
              </a:solidFill>
              <a:latin typeface="Verdana"/>
              <a:ea typeface="Verdana"/>
            </a:endParaRPr>
          </a:p>
          <a:p>
            <a:r>
              <a:rPr lang="en-GB">
                <a:solidFill>
                  <a:srgbClr val="004699"/>
                </a:solidFill>
                <a:latin typeface="Verdana"/>
                <a:ea typeface="Verdana"/>
              </a:rPr>
              <a:t>As the situation developed there was a shift of focus from interventions to support consumers in general, towards encouraging firms to provide support tailored to individual customer circumstances and needs. For example, the </a:t>
            </a:r>
            <a:r>
              <a:rPr lang="en-GB" b="1">
                <a:solidFill>
                  <a:srgbClr val="004699"/>
                </a:solidFill>
                <a:latin typeface="Verdana"/>
                <a:ea typeface="Verdana"/>
              </a:rPr>
              <a:t>self-employed have been seriously affected</a:t>
            </a:r>
            <a:r>
              <a:rPr lang="en-GB">
                <a:solidFill>
                  <a:srgbClr val="004699"/>
                </a:solidFill>
                <a:latin typeface="Verdana"/>
                <a:ea typeface="Verdana"/>
              </a:rPr>
              <a:t> and are likely to find it hard to bounce back, depending on their line of business</a:t>
            </a:r>
            <a:endParaRPr lang="en-US">
              <a:latin typeface="Verdana"/>
              <a:ea typeface="Verdana"/>
              <a:cs typeface="+mn-lt"/>
            </a:endParaRPr>
          </a:p>
          <a:p>
            <a:endParaRPr lang="en-GB">
              <a:solidFill>
                <a:srgbClr val="004699"/>
              </a:solidFill>
              <a:latin typeface="Verdana"/>
              <a:ea typeface="Verdana"/>
            </a:endParaRPr>
          </a:p>
          <a:p>
            <a:r>
              <a:rPr lang="en-GB" b="1">
                <a:solidFill>
                  <a:srgbClr val="004699"/>
                </a:solidFill>
                <a:latin typeface="Verdana"/>
                <a:ea typeface="Verdana"/>
              </a:rPr>
              <a:t>Across sectors regulators have worked quickly to address the needs of consumers, made easier by having shared objectives.  </a:t>
            </a:r>
            <a:r>
              <a:rPr lang="en-GB">
                <a:solidFill>
                  <a:srgbClr val="004699"/>
                </a:solidFill>
                <a:latin typeface="Verdana"/>
                <a:ea typeface="Verdana"/>
              </a:rPr>
              <a:t>Common goals to support consumers are really important as we emerge from Covid, to be carried forward collectively where appropriate.</a:t>
            </a:r>
            <a:r>
              <a:rPr lang="en-GB">
                <a:solidFill>
                  <a:srgbClr val="FF0000"/>
                </a:solidFill>
                <a:latin typeface="Verdana"/>
                <a:ea typeface="Verdana"/>
              </a:rPr>
              <a:t> </a:t>
            </a:r>
            <a:r>
              <a:rPr lang="en-GB">
                <a:solidFill>
                  <a:srgbClr val="004699"/>
                </a:solidFill>
                <a:latin typeface="Verdana"/>
                <a:ea typeface="Verdana"/>
              </a:rPr>
              <a:t>UKRN has many common goals/strategies across markets that could use this approach, as reflected in our workplan. </a:t>
            </a:r>
          </a:p>
          <a:p>
            <a:endParaRPr lang="en-GB" b="1">
              <a:solidFill>
                <a:srgbClr val="2F5496"/>
              </a:solidFill>
              <a:latin typeface="Verdana"/>
              <a:ea typeface="Calibri" panose="020F0502020204030204" pitchFamily="34" charset="0"/>
              <a:cs typeface="Calibri" panose="020F0502020204030204" pitchFamily="34" charset="0"/>
            </a:endParaRPr>
          </a:p>
          <a:p>
            <a:r>
              <a:rPr lang="en-GB">
                <a:solidFill>
                  <a:srgbClr val="004699"/>
                </a:solidFill>
                <a:latin typeface="Verdana"/>
                <a:ea typeface="Verdana"/>
              </a:rPr>
              <a:t>And </a:t>
            </a:r>
            <a:r>
              <a:rPr lang="en-GB" b="1">
                <a:solidFill>
                  <a:srgbClr val="004699"/>
                </a:solidFill>
                <a:latin typeface="Verdana"/>
                <a:ea typeface="Verdana"/>
              </a:rPr>
              <a:t>the pandemic has sparked innovation</a:t>
            </a:r>
            <a:r>
              <a:rPr lang="en-GB">
                <a:solidFill>
                  <a:srgbClr val="004699"/>
                </a:solidFill>
                <a:latin typeface="Verdana"/>
                <a:ea typeface="Verdana"/>
              </a:rPr>
              <a:t> – for example water companies testing wastewater for levels of Covid to help authorities predict developing surges and spikes in the virus in regional areas, collaborating with others and sharing relevant (non-competitive) data in their sectors for the good of the country.</a:t>
            </a:r>
          </a:p>
          <a:p>
            <a:endParaRPr lang="en-GB">
              <a:solidFill>
                <a:srgbClr val="004699"/>
              </a:solidFill>
              <a:latin typeface="Gill Sans MT" panose="020B0502020104020203" pitchFamily="34" charset="0"/>
            </a:endParaRPr>
          </a:p>
          <a:p>
            <a:pPr>
              <a:lnSpc>
                <a:spcPct val="107000"/>
              </a:lnSpc>
              <a:spcAft>
                <a:spcPts val="800"/>
              </a:spcAft>
            </a:pPr>
            <a:endParaRPr lang="en-GB" sz="2000">
              <a:solidFill>
                <a:srgbClr val="2F5496"/>
              </a:solidFill>
              <a:latin typeface="Gill Sans MT" panose="020B0502020104020203" pitchFamily="34" charset="0"/>
              <a:ea typeface="Calibri" panose="020F0502020204030204" pitchFamily="34" charset="0"/>
              <a:cs typeface="Calibri"/>
            </a:endParaRPr>
          </a:p>
        </p:txBody>
      </p:sp>
    </p:spTree>
    <p:extLst>
      <p:ext uri="{BB962C8B-B14F-4D97-AF65-F5344CB8AC3E}">
        <p14:creationId xmlns:p14="http://schemas.microsoft.com/office/powerpoint/2010/main" val="1274480689"/>
      </p:ext>
    </p:extLst>
  </p:cSld>
  <p:clrMapOvr>
    <a:masterClrMapping/>
  </p:clrMapOvr>
</p:sld>
</file>

<file path=ppt/theme/theme1.xml><?xml version="1.0" encoding="utf-8"?>
<a:theme xmlns:a="http://schemas.openxmlformats.org/drawingml/2006/main" name="UKRN slide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CA powerpoint template 20130528">
  <a:themeElements>
    <a:clrScheme name="FCA Theme">
      <a:dk1>
        <a:sysClr val="windowText" lastClr="000000"/>
      </a:dk1>
      <a:lt1>
        <a:sysClr val="window" lastClr="FFFFFF"/>
      </a:lt1>
      <a:dk2>
        <a:srgbClr val="8E1537"/>
      </a:dk2>
      <a:lt2>
        <a:srgbClr val="FFFFFF"/>
      </a:lt2>
      <a:accent1>
        <a:srgbClr val="8E1537"/>
      </a:accent1>
      <a:accent2>
        <a:srgbClr val="E17D00"/>
      </a:accent2>
      <a:accent3>
        <a:srgbClr val="8F489A"/>
      </a:accent3>
      <a:accent4>
        <a:srgbClr val="C20430"/>
      </a:accent4>
      <a:accent5>
        <a:srgbClr val="7BAED4"/>
      </a:accent5>
      <a:accent6>
        <a:srgbClr val="21345C"/>
      </a:accent6>
      <a:hlink>
        <a:srgbClr val="7BAED4"/>
      </a:hlink>
      <a:folHlink>
        <a:srgbClr val="76777B"/>
      </a:folHlink>
    </a:clrScheme>
    <a:fontScheme name="FCA FONTS">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noFill/>
      </a:spPr>
      <a:bodyPr wrap="square" rtlCol="0">
        <a:spAutoFit/>
      </a:bodyPr>
      <a:lstStyle>
        <a:defPPr>
          <a:defRPr dirty="0" smtClean="0"/>
        </a:defPPr>
      </a:lstStyle>
    </a:txDef>
  </a:objectDefaults>
  <a:extraClrSchemeLst/>
</a:theme>
</file>

<file path=ppt/theme/theme4.xml><?xml version="1.0" encoding="utf-8"?>
<a:theme xmlns:a="http://schemas.openxmlformats.org/drawingml/2006/main" name="UU">
  <a:themeElements>
    <a:clrScheme name="UU">
      <a:dk1>
        <a:srgbClr val="000000"/>
      </a:dk1>
      <a:lt1>
        <a:srgbClr val="FFFFFF"/>
      </a:lt1>
      <a:dk2>
        <a:srgbClr val="024E43"/>
      </a:dk2>
      <a:lt2>
        <a:srgbClr val="DBD9D6"/>
      </a:lt2>
      <a:accent1>
        <a:srgbClr val="008542"/>
      </a:accent1>
      <a:accent2>
        <a:srgbClr val="C3E088"/>
      </a:accent2>
      <a:accent3>
        <a:srgbClr val="003E52"/>
      </a:accent3>
      <a:accent4>
        <a:srgbClr val="00A1DF"/>
      </a:accent4>
      <a:accent5>
        <a:srgbClr val="D7006D"/>
      </a:accent5>
      <a:accent6>
        <a:srgbClr val="77226C"/>
      </a:accent6>
      <a:hlink>
        <a:srgbClr val="00A1DF"/>
      </a:hlink>
      <a:folHlink>
        <a:srgbClr val="D700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U blue standard" id="{C17C9531-D7E0-4F66-9CD7-00A7B5F8C3C0}" vid="{9D73B656-3265-4040-8531-6423EDB0438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FCA">
    <a:dk1>
      <a:sysClr val="windowText" lastClr="000000"/>
    </a:dk1>
    <a:lt1>
      <a:sysClr val="window" lastClr="FFFFFF"/>
    </a:lt1>
    <a:dk2>
      <a:srgbClr val="76777B"/>
    </a:dk2>
    <a:lt2>
      <a:srgbClr val="D2D2D4"/>
    </a:lt2>
    <a:accent1>
      <a:srgbClr val="8E1537"/>
    </a:accent1>
    <a:accent2>
      <a:srgbClr val="E17D00"/>
    </a:accent2>
    <a:accent3>
      <a:srgbClr val="8F489A"/>
    </a:accent3>
    <a:accent4>
      <a:srgbClr val="C20430"/>
    </a:accent4>
    <a:accent5>
      <a:srgbClr val="7BAED4"/>
    </a:accent5>
    <a:accent6>
      <a:srgbClr val="21345C"/>
    </a:accent6>
    <a:hlink>
      <a:srgbClr val="007481"/>
    </a:hlink>
    <a:folHlink>
      <a:srgbClr val="76777B"/>
    </a:folHlink>
  </a:clrScheme>
  <a:fontScheme name="FC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FCA">
    <a:dk1>
      <a:sysClr val="windowText" lastClr="000000"/>
    </a:dk1>
    <a:lt1>
      <a:sysClr val="window" lastClr="FFFFFF"/>
    </a:lt1>
    <a:dk2>
      <a:srgbClr val="76777B"/>
    </a:dk2>
    <a:lt2>
      <a:srgbClr val="D2D2D4"/>
    </a:lt2>
    <a:accent1>
      <a:srgbClr val="8E1537"/>
    </a:accent1>
    <a:accent2>
      <a:srgbClr val="E17D00"/>
    </a:accent2>
    <a:accent3>
      <a:srgbClr val="8F489A"/>
    </a:accent3>
    <a:accent4>
      <a:srgbClr val="C20430"/>
    </a:accent4>
    <a:accent5>
      <a:srgbClr val="7BAED4"/>
    </a:accent5>
    <a:accent6>
      <a:srgbClr val="21345C"/>
    </a:accent6>
    <a:hlink>
      <a:srgbClr val="007481"/>
    </a:hlink>
    <a:folHlink>
      <a:srgbClr val="76777B"/>
    </a:folHlink>
  </a:clrScheme>
  <a:fontScheme name="FC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oject Document" ma:contentTypeID="0x010100026BFE6A34D44FF09C8C098CCC1B744C00DC15C4E9471C434E9EC773218AA94A4B00C0611E4AA508274DBE3B4E1F0BAC964F" ma:contentTypeVersion="13" ma:contentTypeDescription="Create a new document." ma:contentTypeScope="" ma:versionID="1e61f96a60ac90b6371b71221b596cdd">
  <xsd:schema xmlns:xsd="http://www.w3.org/2001/XMLSchema" xmlns:xs="http://www.w3.org/2001/XMLSchema" xmlns:p="http://schemas.microsoft.com/office/2006/metadata/properties" xmlns:ns2="8feaa741-dd07-490c-b3e3-092ed87b4c11" xmlns:ns3="a393f88e-5c67-4d52-a9b8-1ae63cf38048" targetNamespace="http://schemas.microsoft.com/office/2006/metadata/properties" ma:root="true" ma:fieldsID="8c6095f0469839a0a6319b1b282e4629" ns2:_="" ns3:_="">
    <xsd:import namespace="8feaa741-dd07-490c-b3e3-092ed87b4c11"/>
    <xsd:import namespace="a393f88e-5c67-4d52-a9b8-1ae63cf38048"/>
    <xsd:element name="properties">
      <xsd:complexType>
        <xsd:sequence>
          <xsd:element name="documentManagement">
            <xsd:complexType>
              <xsd:all>
                <xsd:element ref="ns2:obd7f88e7c304967bb7efaedae455aad" minOccurs="0"/>
                <xsd:element ref="ns2:TaxCatchAll" minOccurs="0"/>
                <xsd:element ref="ns2:TaxCatchAllLabel" minOccurs="0"/>
                <xsd:element ref="ns2:md537954de5d4799b31f8b38caab65fb" minOccurs="0"/>
                <xsd:element ref="ns2:c0579850fabd4de2a8282f228563db32" minOccurs="0"/>
                <xsd:element ref="ns2:CAAProjectReference" minOccurs="0"/>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aa741-dd07-490c-b3e3-092ed87b4c11" elementFormDefault="qualified">
    <xsd:import namespace="http://schemas.microsoft.com/office/2006/documentManagement/types"/>
    <xsd:import namespace="http://schemas.microsoft.com/office/infopath/2007/PartnerControls"/>
    <xsd:element name="obd7f88e7c304967bb7efaedae455aad" ma:index="8" ma:taxonomy="true" ma:internalName="obd7f88e7c304967bb7efaedae455aad" ma:taxonomyFieldName="CAAContentGroup" ma:displayName="Content Group" ma:fieldId="{8bd7f88e-7c30-4967-bb7e-faedae455aad}" ma:sspId="32b1b85a-9065-498a-a715-2e842cb76486" ma:termSetId="078a1673-67d9-42ad-9a0e-7f45c535eefa"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fca7c84-8720-4340-a3f1-e364da87a99a}" ma:internalName="TaxCatchAll" ma:showField="CatchAllData" ma:web="8feaa741-dd07-490c-b3e3-092ed87b4c1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fca7c84-8720-4340-a3f1-e364da87a99a}" ma:internalName="TaxCatchAllLabel" ma:readOnly="true" ma:showField="CatchAllDataLabel" ma:web="8feaa741-dd07-490c-b3e3-092ed87b4c11">
      <xsd:complexType>
        <xsd:complexContent>
          <xsd:extension base="dms:MultiChoiceLookup">
            <xsd:sequence>
              <xsd:element name="Value" type="dms:Lookup" maxOccurs="unbounded" minOccurs="0" nillable="true"/>
            </xsd:sequence>
          </xsd:extension>
        </xsd:complexContent>
      </xsd:complexType>
    </xsd:element>
    <xsd:element name="md537954de5d4799b31f8b38caab65fb" ma:index="12" ma:taxonomy="true" ma:internalName="md537954de5d4799b31f8b38caab65fb" ma:taxonomyFieldName="CAABusinessFunctions" ma:displayName="Business Functions" ma:fieldId="{6d537954-de5d-4799-b31f-8b38caab65fb}" ma:taxonomyMulti="true" ma:sspId="32b1b85a-9065-498a-a715-2e842cb76486" ma:termSetId="cf28a2d6-8bcd-450b-a49a-65779e58cd06" ma:anchorId="00000000-0000-0000-0000-000000000000" ma:open="false" ma:isKeyword="false">
      <xsd:complexType>
        <xsd:sequence>
          <xsd:element ref="pc:Terms" minOccurs="0" maxOccurs="1"/>
        </xsd:sequence>
      </xsd:complexType>
    </xsd:element>
    <xsd:element name="c0579850fabd4de2a8282f228563db32" ma:index="14" ma:taxonomy="true" ma:internalName="c0579850fabd4de2a8282f228563db32" ma:taxonomyFieldName="CAADepartments" ma:displayName="Departments" ma:fieldId="{c0579850-fabd-4de2-a828-2f228563db32}" ma:taxonomyMulti="true" ma:sspId="32b1b85a-9065-498a-a715-2e842cb76486" ma:termSetId="059fbec2-a57e-4088-9445-44d85639509f" ma:anchorId="00000000-0000-0000-0000-000000000000" ma:open="false" ma:isKeyword="false">
      <xsd:complexType>
        <xsd:sequence>
          <xsd:element ref="pc:Terms" minOccurs="0" maxOccurs="1"/>
        </xsd:sequence>
      </xsd:complexType>
    </xsd:element>
    <xsd:element name="CAAProjectReference" ma:index="16" nillable="true" ma:displayName="Project Reference" ma:internalName="CAAProjectReference">
      <xsd:simpleType>
        <xsd:restriction base="dms:Text">
          <xsd:maxLength value="100"/>
        </xsd:restriction>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93f88e-5c67-4d52-a9b8-1ae63cf38048"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bd7f88e7c304967bb7efaedae455aad xmlns="8feaa741-dd07-490c-b3e3-092ed87b4c11">
      <Terms xmlns="http://schemas.microsoft.com/office/infopath/2007/PartnerControls">
        <TermInfo xmlns="http://schemas.microsoft.com/office/infopath/2007/PartnerControls">
          <TermName xmlns="http://schemas.microsoft.com/office/infopath/2007/PartnerControls">Department</TermName>
          <TermId xmlns="http://schemas.microsoft.com/office/infopath/2007/PartnerControls">3accad92-ad1e-401f-b553-444d27f03d86</TermId>
        </TermInfo>
      </Terms>
    </obd7f88e7c304967bb7efaedae455aad>
    <c0579850fabd4de2a8282f228563db32 xmlns="8feaa741-dd07-490c-b3e3-092ed87b4c11">
      <Terms xmlns="http://schemas.microsoft.com/office/infopath/2007/PartnerControls">
        <TermInfo xmlns="http://schemas.microsoft.com/office/infopath/2007/PartnerControls">
          <TermName xmlns="http://schemas.microsoft.com/office/infopath/2007/PartnerControls">UK Regulators Network</TermName>
          <TermId xmlns="http://schemas.microsoft.com/office/infopath/2007/PartnerControls">b614aa5a-8207-4ba5-b027-3676bebf421f</TermId>
        </TermInfo>
      </Terms>
    </c0579850fabd4de2a8282f228563db32>
    <md537954de5d4799b31f8b38caab65fb xmlns="8feaa741-dd07-490c-b3e3-092ed87b4c11">
      <Terms xmlns="http://schemas.microsoft.com/office/infopath/2007/PartnerControls">
        <TermInfo xmlns="http://schemas.microsoft.com/office/infopath/2007/PartnerControls">
          <TermName xmlns="http://schemas.microsoft.com/office/infopath/2007/PartnerControls">Infrastructure and Economic Regulation Collaboration</TermName>
          <TermId xmlns="http://schemas.microsoft.com/office/infopath/2007/PartnerControls">99ae34c9-f8a7-4757-94cc-b66a87f11282</TermId>
        </TermInfo>
      </Terms>
    </md537954de5d4799b31f8b38caab65fb>
    <TaxCatchAll xmlns="8feaa741-dd07-490c-b3e3-092ed87b4c11">
      <Value>5</Value>
      <Value>4</Value>
      <Value>3</Value>
    </TaxCatchAll>
    <_dlc_DocId xmlns="8feaa741-dd07-490c-b3e3-092ed87b4c11">CZ7RKNEHQM6X-451095739-735</_dlc_DocId>
    <_dlc_DocIdUrl xmlns="8feaa741-dd07-490c-b3e3-092ed87b4c11">
      <Url>https://caa.sharepoint.com/sites/caa-ukrn/_layouts/15/DocIdRedir.aspx?ID=CZ7RKNEHQM6X-451095739-735</Url>
      <Description>CZ7RKNEHQM6X-451095739-735</Description>
    </_dlc_DocIdUrl>
    <SharedWithUsers xmlns="8feaa741-dd07-490c-b3e3-092ed87b4c11">
      <UserInfo>
        <DisplayName>Barbara Hughes</DisplayName>
        <AccountId>29</AccountId>
        <AccountType/>
      </UserInfo>
      <UserInfo>
        <DisplayName>Carey-Ann Jacques</DisplayName>
        <AccountId>19</AccountId>
        <AccountType/>
      </UserInfo>
      <UserInfo>
        <DisplayName>Attricia Archer_UKRN</DisplayName>
        <AccountId>28</AccountId>
        <AccountType/>
      </UserInfo>
      <UserInfo>
        <DisplayName>Kate Mitchenall_UKRN</DisplayName>
        <AccountId>25</AccountId>
        <AccountType/>
      </UserInfo>
    </SharedWithUsers>
    <CAAProjectReference xmlns="8feaa741-dd07-490c-b3e3-092ed87b4c11"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977C8F7-BB55-4C35-9FC8-0C22C296892C}">
  <ds:schemaRefs>
    <ds:schemaRef ds:uri="http://schemas.microsoft.com/sharepoint/v3/contenttype/forms"/>
  </ds:schemaRefs>
</ds:datastoreItem>
</file>

<file path=customXml/itemProps2.xml><?xml version="1.0" encoding="utf-8"?>
<ds:datastoreItem xmlns:ds="http://schemas.openxmlformats.org/officeDocument/2006/customXml" ds:itemID="{D5D3BD29-D60E-4773-A330-069231672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aa741-dd07-490c-b3e3-092ed87b4c11"/>
    <ds:schemaRef ds:uri="a393f88e-5c67-4d52-a9b8-1ae63cf380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F072F2-9AA8-4F9D-99BE-931A292BF91A}">
  <ds:schemaRefs>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a393f88e-5c67-4d52-a9b8-1ae63cf38048"/>
    <ds:schemaRef ds:uri="8feaa741-dd07-490c-b3e3-092ed87b4c11"/>
    <ds:schemaRef ds:uri="http://www.w3.org/XML/1998/namespace"/>
  </ds:schemaRefs>
</ds:datastoreItem>
</file>

<file path=customXml/itemProps4.xml><?xml version="1.0" encoding="utf-8"?>
<ds:datastoreItem xmlns:ds="http://schemas.openxmlformats.org/officeDocument/2006/customXml" ds:itemID="{62CFD444-4A56-434F-8100-E005CE16632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288</TotalTime>
  <Words>4493</Words>
  <Application>Microsoft Office PowerPoint</Application>
  <PresentationFormat>Widescreen</PresentationFormat>
  <Paragraphs>458</Paragraphs>
  <Slides>35</Slides>
  <Notes>14</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47" baseType="lpstr">
      <vt:lpstr>Arial</vt:lpstr>
      <vt:lpstr>Arial,Sans-Serif</vt:lpstr>
      <vt:lpstr>Calibri</vt:lpstr>
      <vt:lpstr>Gill Sans MT</vt:lpstr>
      <vt:lpstr>Symbol</vt:lpstr>
      <vt:lpstr>Verdana</vt:lpstr>
      <vt:lpstr>Wingdings</vt:lpstr>
      <vt:lpstr>UKRN slide template</vt:lpstr>
      <vt:lpstr>1_Custom Design</vt:lpstr>
      <vt:lpstr>FCA powerpoint template 20130528</vt:lpstr>
      <vt:lpstr>UU</vt:lpstr>
      <vt:lpstr>Document</vt:lpstr>
      <vt:lpstr>PowerPoint Presentation</vt:lpstr>
      <vt:lpstr>Objectives </vt:lpstr>
      <vt:lpstr>Introductory remarks from our CEO Jonathan Brearley</vt:lpstr>
      <vt:lpstr>Opening remarks (cont) </vt:lpstr>
      <vt:lpstr>Agenda </vt:lpstr>
      <vt:lpstr>Key emerging themes </vt:lpstr>
      <vt:lpstr>Summary of reflections  </vt:lpstr>
      <vt:lpstr>PowerPoint Presentation</vt:lpstr>
      <vt:lpstr>PowerPoint Presentation</vt:lpstr>
      <vt:lpstr>3. Consumer perspectives on work to do  UKRN members have done well. As we emerge from the depth of the crisis we need to maintain responsive regulation and engagement with stakeholders: regulators have worked quickly to support consumers at the height of the crisis. Continue to work towards a universally clear and consistent approach. Areas for greater focus:  despite close working with Government on sectoral approaches, didn’t always align support across sectors, for example taking a holistic view of household bills across the piece.  improved data sharing so that consumers could be targeted or ask for support. Importance of data to track impact of interventions.  communicate the need and requirement for forebearance: closer working with advice agencies.  support the rebuild of household finances long term. And how do we help develop financial inclusion?</vt:lpstr>
      <vt:lpstr>PowerPoint Presentation</vt:lpstr>
      <vt:lpstr>Speaker Presentations</vt:lpstr>
      <vt:lpstr>PowerPoint Presentation</vt:lpstr>
      <vt:lpstr>Agenda </vt:lpstr>
      <vt:lpstr>“Financial Lives survey 2020: impact of coronavirus” report and methodology </vt:lpstr>
      <vt:lpstr>Covid-19 has reversed the downward trend in vulnerability. There are now 27.7 million adults with characteristics of vulnerability</vt:lpstr>
      <vt:lpstr>The increase in the proportion with characteristics of vulnerability is driven by negative life events (e.g. reduced hours, redundancy) and low financial resilience</vt:lpstr>
      <vt:lpstr>Half of adults aged 65 or over have one or more characteristics of vulnerability, rising to 84% among those aged 85 or over</vt:lpstr>
      <vt:lpstr>Significant minorities of UK adults have characteristics of vulnerability and are telling us they are struggling, in debt and/ or not able to engage with firms as a result (Feb 2020)</vt:lpstr>
      <vt:lpstr>Low financial resilience – warning signs before the pandemic hit and jobs were affected by it </vt:lpstr>
      <vt:lpstr>Covid-19 has impacted adults’ financial situations but has not affected the finances of all groups in society equally </vt:lpstr>
      <vt:lpstr>PowerPoint Presentation</vt:lpstr>
      <vt:lpstr>There have been positive and negative impacts of Covid-19 on debt, savings, income and spending </vt:lpstr>
      <vt:lpstr>The positive financial impacts of Covid-19: who is better off? </vt:lpstr>
      <vt:lpstr>Between March and October 2020: 17% of mortgage holders and 19% of adults with any credit or loan product took a payment deferral – without these deferrals many more would have struggled</vt:lpstr>
      <vt:lpstr>How are consumers prioritising their bills in February 2020?</vt:lpstr>
      <vt:lpstr>PowerPoint Presentation</vt:lpstr>
      <vt:lpstr>PowerPoint Presentation</vt:lpstr>
      <vt:lpstr>PowerPoint Presentation</vt:lpstr>
      <vt:lpstr>PowerPoint Presentation</vt:lpstr>
      <vt:lpstr>Customer focussed support</vt:lpstr>
      <vt:lpstr>Employee focussed support</vt:lpstr>
      <vt:lpstr>PowerPoint Presentation</vt:lpstr>
      <vt:lpstr>Thank you</vt:lpstr>
      <vt:lpstr>Attendees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Duffield</dc:creator>
  <cp:lastModifiedBy>Barbara Hughes</cp:lastModifiedBy>
  <cp:revision>5</cp:revision>
  <dcterms:created xsi:type="dcterms:W3CDTF">2019-10-09T13:31:54Z</dcterms:created>
  <dcterms:modified xsi:type="dcterms:W3CDTF">2021-07-23T11:47:28Z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0x010100026BFE6A34D44FF09C8C098CCC1B744C00DC15C4E9471C434E9EC773218AA94A4B00C0611E4AA508274DBE3B4E1F0BAC964F</vt:lpwstr>
  </property>
  <property fmtid="{D5CDD505-2E9C-101B-9397-08002B2CF9AE}" pid="3" name="MSIP_Label_5a50d26f-5c2c-4137-8396-1b24eb24286c_Enabled">
    <vt:lpwstr>True</vt:lpwstr>
  </property>
  <property fmtid="{D5CDD505-2E9C-101B-9397-08002B2CF9AE}" pid="4" name="MSIP_Label_5a50d26f-5c2c-4137-8396-1b24eb24286c_SiteId">
    <vt:lpwstr>0af648de-310c-4068-8ae4-f9418bae24cc</vt:lpwstr>
  </property>
  <property fmtid="{D5CDD505-2E9C-101B-9397-08002B2CF9AE}" pid="5" name="MSIP_Label_5a50d26f-5c2c-4137-8396-1b24eb24286c_Owner">
    <vt:lpwstr>Joe.Duffield@ofcom.org.uk</vt:lpwstr>
  </property>
  <property fmtid="{D5CDD505-2E9C-101B-9397-08002B2CF9AE}" pid="6" name="MSIP_Label_5a50d26f-5c2c-4137-8396-1b24eb24286c_SetDate">
    <vt:lpwstr>2019-10-09T13:55:16.0700165Z</vt:lpwstr>
  </property>
  <property fmtid="{D5CDD505-2E9C-101B-9397-08002B2CF9AE}" pid="7" name="MSIP_Label_5a50d26f-5c2c-4137-8396-1b24eb24286c_Name">
    <vt:lpwstr>Protected</vt:lpwstr>
  </property>
  <property fmtid="{D5CDD505-2E9C-101B-9397-08002B2CF9AE}" pid="8" name="MSIP_Label_5a50d26f-5c2c-4137-8396-1b24eb24286c_Application">
    <vt:lpwstr>Microsoft Azure Information Protection</vt:lpwstr>
  </property>
  <property fmtid="{D5CDD505-2E9C-101B-9397-08002B2CF9AE}" pid="9" name="MSIP_Label_5a50d26f-5c2c-4137-8396-1b24eb24286c_Extended_MSFT_Method">
    <vt:lpwstr>Manual</vt:lpwstr>
  </property>
  <property fmtid="{D5CDD505-2E9C-101B-9397-08002B2CF9AE}" pid="10" name="CAAContentGroup">
    <vt:lpwstr>5;#Department|3accad92-ad1e-401f-b553-444d27f03d86</vt:lpwstr>
  </property>
  <property fmtid="{D5CDD505-2E9C-101B-9397-08002B2CF9AE}" pid="11" name="CAADepartments">
    <vt:lpwstr>4;#UK Regulators Network|b614aa5a-8207-4ba5-b027-3676bebf421f</vt:lpwstr>
  </property>
  <property fmtid="{D5CDD505-2E9C-101B-9397-08002B2CF9AE}" pid="12" name="CAABusinessFunctions">
    <vt:lpwstr>3;#Infrastructure and Economic Regulation Collaboration|99ae34c9-f8a7-4757-94cc-b66a87f11282</vt:lpwstr>
  </property>
  <property fmtid="{D5CDD505-2E9C-101B-9397-08002B2CF9AE}" pid="13" name="_dlc_DocIdItemGuid">
    <vt:lpwstr>5699c275-4251-48f0-85d0-390c1ea44732</vt:lpwstr>
  </property>
  <property fmtid="{D5CDD505-2E9C-101B-9397-08002B2CF9AE}" pid="14" name="MSIP_Label_3196a3aa-34a9-4b82-9eed-745e5fc3f53e_Enabled">
    <vt:lpwstr>true</vt:lpwstr>
  </property>
  <property fmtid="{D5CDD505-2E9C-101B-9397-08002B2CF9AE}" pid="15" name="MSIP_Label_3196a3aa-34a9-4b82-9eed-745e5fc3f53e_SetDate">
    <vt:lpwstr>2021-07-21T10:37:48Z</vt:lpwstr>
  </property>
  <property fmtid="{D5CDD505-2E9C-101B-9397-08002B2CF9AE}" pid="16" name="MSIP_Label_3196a3aa-34a9-4b82-9eed-745e5fc3f53e_Method">
    <vt:lpwstr>Standard</vt:lpwstr>
  </property>
  <property fmtid="{D5CDD505-2E9C-101B-9397-08002B2CF9AE}" pid="17" name="MSIP_Label_3196a3aa-34a9-4b82-9eed-745e5fc3f53e_Name">
    <vt:lpwstr>3196a3aa-34a9-4b82-9eed-745e5fc3f53e</vt:lpwstr>
  </property>
  <property fmtid="{D5CDD505-2E9C-101B-9397-08002B2CF9AE}" pid="18" name="MSIP_Label_3196a3aa-34a9-4b82-9eed-745e5fc3f53e_SiteId">
    <vt:lpwstr>c4edd5ba-10c3-4fe3-946a-7c9c446ab8c8</vt:lpwstr>
  </property>
  <property fmtid="{D5CDD505-2E9C-101B-9397-08002B2CF9AE}" pid="19" name="MSIP_Label_3196a3aa-34a9-4b82-9eed-745e5fc3f53e_ActionId">
    <vt:lpwstr/>
  </property>
  <property fmtid="{D5CDD505-2E9C-101B-9397-08002B2CF9AE}" pid="20" name="MSIP_Label_3196a3aa-34a9-4b82-9eed-745e5fc3f53e_ContentBits">
    <vt:lpwstr>0</vt:lpwstr>
  </property>
</Properties>
</file>